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7" r:id="rId22"/>
    <p:sldId id="278" r:id="rId23"/>
    <p:sldId id="279" r:id="rId24"/>
    <p:sldId id="284" r:id="rId25"/>
    <p:sldId id="281" r:id="rId26"/>
    <p:sldId id="280" r:id="rId27"/>
    <p:sldId id="282" r:id="rId28"/>
    <p:sldId id="285" r:id="rId29"/>
    <p:sldId id="283" r:id="rId30"/>
    <p:sldId id="286" r:id="rId31"/>
    <p:sldId id="287" r:id="rId32"/>
    <p:sldId id="288" r:id="rId33"/>
    <p:sldId id="289" r:id="rId34"/>
    <p:sldId id="290" r:id="rId35"/>
    <p:sldId id="291" r:id="rId36"/>
    <p:sldId id="292" r:id="rId37"/>
    <p:sldId id="293" r:id="rId38"/>
    <p:sldId id="294" r:id="rId39"/>
    <p:sldId id="295" r:id="rId40"/>
    <p:sldId id="296"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13"/>
  </p:normalViewPr>
  <p:slideViewPr>
    <p:cSldViewPr snapToGrid="0" snapToObjects="1">
      <p:cViewPr>
        <p:scale>
          <a:sx n="110" d="100"/>
          <a:sy n="110" d="100"/>
        </p:scale>
        <p:origin x="632" y="3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11/29/15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11/29/15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11/29/15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11/29/15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11/29/15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11/29/15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11/29/15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11/29/15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11/29/15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11/29/15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11/29/15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11/29/15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11/29/15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11/29/15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11/29/15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11/29/15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11/29/15</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11/29/15</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Chapter one</a:t>
            </a:r>
            <a:endParaRPr lang="en-US" dirty="0"/>
          </a:p>
        </p:txBody>
      </p:sp>
      <p:sp>
        <p:nvSpPr>
          <p:cNvPr id="3" name="Subtitle 2"/>
          <p:cNvSpPr>
            <a:spLocks noGrp="1"/>
          </p:cNvSpPr>
          <p:nvPr>
            <p:ph type="subTitle" idx="1"/>
          </p:nvPr>
        </p:nvSpPr>
        <p:spPr/>
        <p:txBody>
          <a:bodyPr/>
          <a:lstStyle/>
          <a:p>
            <a:r>
              <a:rPr lang="en-US" dirty="0" smtClean="0"/>
              <a:t>The Fundamental Physical Quantities</a:t>
            </a:r>
            <a:endParaRPr lang="en-US" dirty="0"/>
          </a:p>
        </p:txBody>
      </p:sp>
    </p:spTree>
    <p:extLst>
      <p:ext uri="{BB962C8B-B14F-4D97-AF65-F5344CB8AC3E}">
        <p14:creationId xmlns:p14="http://schemas.microsoft.com/office/powerpoint/2010/main" val="412776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1413" y="0"/>
            <a:ext cx="9905998" cy="6858000"/>
          </a:xfrm>
        </p:spPr>
        <p:txBody>
          <a:bodyPr>
            <a:normAutofit/>
          </a:bodyPr>
          <a:lstStyle/>
          <a:p>
            <a:r>
              <a:rPr lang="en-US" u="sng" dirty="0" smtClean="0"/>
              <a:t>Medium</a:t>
            </a:r>
            <a:r>
              <a:rPr lang="en-US" dirty="0" smtClean="0"/>
              <a:t>: material filling the intervening space where vibrations are transmitted</a:t>
            </a:r>
          </a:p>
          <a:p>
            <a:r>
              <a:rPr lang="en-US" u="sng" dirty="0" smtClean="0"/>
              <a:t>Density</a:t>
            </a:r>
            <a:r>
              <a:rPr lang="en-US" dirty="0" smtClean="0"/>
              <a:t>: mass of a unit amount of the medium in kg/m, kg/m</a:t>
            </a:r>
            <a:r>
              <a:rPr lang="en-US" baseline="30000" dirty="0" smtClean="0"/>
              <a:t>2</a:t>
            </a:r>
            <a:r>
              <a:rPr lang="en-US" dirty="0" smtClean="0"/>
              <a:t> or kg/m</a:t>
            </a:r>
            <a:r>
              <a:rPr lang="en-US" baseline="30000" dirty="0" smtClean="0"/>
              <a:t>3</a:t>
            </a:r>
          </a:p>
          <a:p>
            <a:r>
              <a:rPr lang="en-US" u="sng" dirty="0" smtClean="0"/>
              <a:t>Impulse</a:t>
            </a:r>
            <a:r>
              <a:rPr lang="en-US" dirty="0" smtClean="0"/>
              <a:t>: sudden and short disturbance in the medium</a:t>
            </a:r>
          </a:p>
          <a:p>
            <a:r>
              <a:rPr lang="en-US" u="sng" dirty="0" smtClean="0"/>
              <a:t>Propagation</a:t>
            </a:r>
            <a:r>
              <a:rPr lang="en-US" dirty="0" smtClean="0"/>
              <a:t>: when disturbance travels through the medium</a:t>
            </a:r>
          </a:p>
          <a:p>
            <a:r>
              <a:rPr lang="en-US" u="sng" dirty="0" smtClean="0"/>
              <a:t>Longitudinal disturbance</a:t>
            </a:r>
            <a:r>
              <a:rPr lang="en-US" dirty="0" smtClean="0"/>
              <a:t>: when the displacement of successive masses occur in the same direction the disturbance is traveling</a:t>
            </a:r>
          </a:p>
          <a:p>
            <a:r>
              <a:rPr lang="en-US" u="sng" dirty="0" smtClean="0"/>
              <a:t>Transverse disturbance</a:t>
            </a:r>
            <a:r>
              <a:rPr lang="en-US" dirty="0" smtClean="0"/>
              <a:t>: when this displacement is perpendicular to the direction </a:t>
            </a:r>
            <a:r>
              <a:rPr lang="en-US" dirty="0"/>
              <a:t>the disturbance is </a:t>
            </a:r>
            <a:r>
              <a:rPr lang="en-US" dirty="0" smtClean="0"/>
              <a:t>traveling; only possible in solids</a:t>
            </a:r>
          </a:p>
          <a:p>
            <a:r>
              <a:rPr lang="en-US" u="sng" dirty="0" smtClean="0"/>
              <a:t>Wave</a:t>
            </a:r>
            <a:r>
              <a:rPr lang="en-US" dirty="0" smtClean="0"/>
              <a:t>: periodic disturbances following one another through the medium; can also be transverse (wave train) or longitudinal</a:t>
            </a:r>
          </a:p>
        </p:txBody>
      </p:sp>
    </p:spTree>
    <p:extLst>
      <p:ext uri="{BB962C8B-B14F-4D97-AF65-F5344CB8AC3E}">
        <p14:creationId xmlns:p14="http://schemas.microsoft.com/office/powerpoint/2010/main" val="411327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1413" y="0"/>
            <a:ext cx="9905998" cy="6858000"/>
          </a:xfrm>
        </p:spPr>
        <p:txBody>
          <a:bodyPr>
            <a:normAutofit/>
          </a:bodyPr>
          <a:lstStyle/>
          <a:p>
            <a:r>
              <a:rPr lang="en-US" u="sng" dirty="0" smtClean="0"/>
              <a:t>Tension</a:t>
            </a:r>
            <a:r>
              <a:rPr lang="en-US" dirty="0" smtClean="0"/>
              <a:t>: magnitude of the force acting on a pulled string (an acoustic system)</a:t>
            </a:r>
          </a:p>
          <a:p>
            <a:r>
              <a:rPr lang="en-US" u="sng" dirty="0" smtClean="0"/>
              <a:t>Air column</a:t>
            </a:r>
            <a:r>
              <a:rPr lang="en-US" dirty="0" smtClean="0"/>
              <a:t>: air contained in a tube (another acoustic system)</a:t>
            </a:r>
          </a:p>
          <a:p>
            <a:r>
              <a:rPr lang="en-US" u="sng" dirty="0" smtClean="0"/>
              <a:t>Compressible medium</a:t>
            </a:r>
            <a:r>
              <a:rPr lang="en-US" dirty="0" smtClean="0"/>
              <a:t>: when increasing pressure decreases volume; air is a compressible medium</a:t>
            </a:r>
          </a:p>
          <a:p>
            <a:r>
              <a:rPr lang="en-US" u="sng" dirty="0" smtClean="0"/>
              <a:t>Rarefactions</a:t>
            </a:r>
            <a:r>
              <a:rPr lang="en-US" dirty="0" smtClean="0"/>
              <a:t>: regions where air molecules are pulled apart</a:t>
            </a:r>
          </a:p>
          <a:p>
            <a:r>
              <a:rPr lang="en-US" u="sng" dirty="0" smtClean="0"/>
              <a:t>Compressions</a:t>
            </a:r>
            <a:r>
              <a:rPr lang="en-US" dirty="0" smtClean="0"/>
              <a:t>: regions where air molecules are pushed together</a:t>
            </a:r>
          </a:p>
          <a:p>
            <a:r>
              <a:rPr lang="en-US" u="sng" dirty="0" smtClean="0"/>
              <a:t>Sound wave</a:t>
            </a:r>
            <a:r>
              <a:rPr lang="en-US" dirty="0" smtClean="0"/>
              <a:t>: longitudinal wave traveling through compressions and rarefactions in the air</a:t>
            </a:r>
          </a:p>
          <a:p>
            <a:r>
              <a:rPr lang="en-US" u="sng" dirty="0" smtClean="0"/>
              <a:t>Sound pressure</a:t>
            </a:r>
            <a:r>
              <a:rPr lang="en-US" dirty="0" smtClean="0"/>
              <a:t>: amplitude of the pressure variation in a sound wave above and below the ambient pressure</a:t>
            </a:r>
          </a:p>
          <a:p>
            <a:r>
              <a:rPr lang="en-US" u="sng" dirty="0"/>
              <a:t>Wave amplitude</a:t>
            </a:r>
            <a:r>
              <a:rPr lang="en-US" dirty="0"/>
              <a:t>: same as source for amplitudes that are not too large</a:t>
            </a:r>
          </a:p>
          <a:p>
            <a:r>
              <a:rPr lang="en-US" u="sng" dirty="0"/>
              <a:t>Wave frequency</a:t>
            </a:r>
            <a:r>
              <a:rPr lang="en-US" dirty="0"/>
              <a:t>: same as source provided neither source or receptor are moving too fast relatively to each </a:t>
            </a:r>
            <a:r>
              <a:rPr lang="en-US" dirty="0" smtClean="0"/>
              <a:t>other</a:t>
            </a:r>
            <a:endParaRPr lang="en-US" dirty="0"/>
          </a:p>
        </p:txBody>
      </p:sp>
    </p:spTree>
    <p:extLst>
      <p:ext uri="{BB962C8B-B14F-4D97-AF65-F5344CB8AC3E}">
        <p14:creationId xmlns:p14="http://schemas.microsoft.com/office/powerpoint/2010/main" val="1730571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141413" y="0"/>
                <a:ext cx="9905998" cy="6858000"/>
              </a:xfrm>
            </p:spPr>
            <p:txBody>
              <a:bodyPr>
                <a:normAutofit/>
              </a:bodyPr>
              <a:lstStyle/>
              <a:p>
                <a:r>
                  <a:rPr lang="en-US" u="sng" dirty="0" smtClean="0"/>
                  <a:t>Wave speed</a:t>
                </a:r>
                <a:r>
                  <a:rPr lang="en-US" dirty="0" smtClean="0"/>
                  <a:t>: independent of frequencies and amplitudes that are not too large and given by the square root of tension over density in </a:t>
                </a:r>
                <a:r>
                  <a:rPr lang="en-US" dirty="0" err="1"/>
                  <a:t>N</a:t>
                </a:r>
                <a:r>
                  <a:rPr lang="en-US" dirty="0" err="1" smtClean="0"/>
                  <a:t>ewtons</a:t>
                </a:r>
                <a:r>
                  <a:rPr lang="en-US" dirty="0" smtClean="0"/>
                  <a:t> per kg/m</a:t>
                </a:r>
              </a:p>
              <a:p>
                <a:r>
                  <a:rPr lang="en-US" u="sng" dirty="0" smtClean="0"/>
                  <a:t>Wavelength</a:t>
                </a:r>
                <a:r>
                  <a:rPr lang="en-US" dirty="0" smtClean="0"/>
                  <a:t>: distance comprised by one period; in particular, </a:t>
                </a:r>
                <a14:m>
                  <m:oMath xmlns:m="http://schemas.openxmlformats.org/officeDocument/2006/math">
                    <m:r>
                      <a:rPr lang="en-US" i="1" dirty="0" smtClean="0">
                        <a:latin typeface="Cambria Math" charset="0"/>
                      </a:rPr>
                      <m:t>𝑆</m:t>
                    </m:r>
                    <m:r>
                      <a:rPr lang="en-US" i="1" dirty="0" smtClean="0">
                        <a:latin typeface="Cambria Math" charset="0"/>
                      </a:rPr>
                      <m:t>=</m:t>
                    </m:r>
                    <m:r>
                      <a:rPr lang="en-US" i="1" dirty="0" smtClean="0">
                        <a:latin typeface="Cambria Math" charset="0"/>
                      </a:rPr>
                      <m:t>𝑓</m:t>
                    </m:r>
                    <m:r>
                      <a:rPr lang="en-US" b="0" i="1" dirty="0" smtClean="0">
                        <a:latin typeface="Cambria Math" charset="0"/>
                      </a:rPr>
                      <m:t>⋅</m:t>
                    </m:r>
                    <m:r>
                      <a:rPr lang="en-US" b="0" i="1" dirty="0" smtClean="0">
                        <a:latin typeface="Cambria Math" charset="0"/>
                      </a:rPr>
                      <m:t>𝜆</m:t>
                    </m:r>
                  </m:oMath>
                </a14:m>
                <a:endParaRPr lang="en-US" dirty="0" smtClean="0"/>
              </a:p>
              <a:p>
                <a:r>
                  <a:rPr lang="en-US" u="sng" dirty="0" smtClean="0"/>
                  <a:t>Wave front</a:t>
                </a:r>
                <a:r>
                  <a:rPr lang="en-US" dirty="0" smtClean="0"/>
                  <a:t>: visual representation of a two-dimensional wave</a:t>
                </a:r>
              </a:p>
              <a:p>
                <a:r>
                  <a:rPr lang="en-US" u="sng" dirty="0" smtClean="0"/>
                  <a:t>Plane waves</a:t>
                </a:r>
                <a:r>
                  <a:rPr lang="en-US" dirty="0" smtClean="0"/>
                  <a:t>: straightened out wave fronts by distance from source</a:t>
                </a:r>
              </a:p>
              <a:p>
                <a:r>
                  <a:rPr lang="en-US" u="sng" dirty="0" smtClean="0"/>
                  <a:t>Speed of sound</a:t>
                </a:r>
                <a:r>
                  <a:rPr lang="en-US" dirty="0" smtClean="0"/>
                  <a:t>: in a gas medium is given by </a:t>
                </a:r>
                <a14:m>
                  <m:oMath xmlns:m="http://schemas.openxmlformats.org/officeDocument/2006/math">
                    <m:r>
                      <a:rPr lang="en-US" i="1" dirty="0" smtClean="0">
                        <a:latin typeface="Cambria Math" charset="0"/>
                      </a:rPr>
                      <m:t>𝑐</m:t>
                    </m:r>
                    <m:r>
                      <a:rPr lang="en-US" i="1" dirty="0" smtClean="0">
                        <a:latin typeface="Cambria Math" charset="0"/>
                      </a:rPr>
                      <m:t>=</m:t>
                    </m:r>
                    <m:rad>
                      <m:radPr>
                        <m:degHide m:val="on"/>
                        <m:ctrlPr>
                          <a:rPr lang="en-US" i="1" dirty="0" smtClean="0">
                            <a:latin typeface="Cambria Math" charset="0"/>
                          </a:rPr>
                        </m:ctrlPr>
                      </m:radPr>
                      <m:deg/>
                      <m:e>
                        <m:f>
                          <m:fPr>
                            <m:ctrlPr>
                              <a:rPr lang="en-US" i="1" dirty="0" smtClean="0">
                                <a:latin typeface="Cambria Math" charset="0"/>
                              </a:rPr>
                            </m:ctrlPr>
                          </m:fPr>
                          <m:num>
                            <m:r>
                              <a:rPr lang="en-US" b="0" i="1" dirty="0" smtClean="0">
                                <a:latin typeface="Cambria Math" charset="0"/>
                              </a:rPr>
                              <m:t>𝛾</m:t>
                            </m:r>
                            <m:r>
                              <a:rPr lang="en-US" b="0" i="1" dirty="0" smtClean="0">
                                <a:latin typeface="Cambria Math" charset="0"/>
                              </a:rPr>
                              <m:t>⋅</m:t>
                            </m:r>
                            <m:r>
                              <a:rPr lang="en-US" b="0" i="1" dirty="0" smtClean="0">
                                <a:latin typeface="Cambria Math" charset="0"/>
                              </a:rPr>
                              <m:t>𝑝</m:t>
                            </m:r>
                          </m:num>
                          <m:den>
                            <m:r>
                              <a:rPr lang="en-US" b="0" i="1" dirty="0" smtClean="0">
                                <a:latin typeface="Cambria Math" charset="0"/>
                              </a:rPr>
                              <m:t>𝜌</m:t>
                            </m:r>
                          </m:den>
                        </m:f>
                      </m:e>
                    </m:rad>
                  </m:oMath>
                </a14:m>
                <a:r>
                  <a:rPr lang="en-US" dirty="0" smtClean="0"/>
                  <a:t>, where gamma is a constant (for air </a:t>
                </a:r>
                <a14:m>
                  <m:oMath xmlns:m="http://schemas.openxmlformats.org/officeDocument/2006/math">
                    <m:r>
                      <a:rPr lang="en-US" i="1" dirty="0" smtClean="0">
                        <a:latin typeface="Cambria Math" charset="0"/>
                      </a:rPr>
                      <m:t>𝛾</m:t>
                    </m:r>
                    <m:r>
                      <a:rPr lang="en-US" b="0" i="1" dirty="0" smtClean="0">
                        <a:latin typeface="Cambria Math" charset="0"/>
                      </a:rPr>
                      <m:t>=1.4</m:t>
                    </m:r>
                  </m:oMath>
                </a14:m>
                <a:r>
                  <a:rPr lang="en-US" dirty="0" smtClean="0"/>
                  <a:t>), </a:t>
                </a:r>
                <a14:m>
                  <m:oMath xmlns:m="http://schemas.openxmlformats.org/officeDocument/2006/math">
                    <m:r>
                      <a:rPr lang="en-US" i="1" dirty="0" smtClean="0">
                        <a:latin typeface="Cambria Math" charset="0"/>
                      </a:rPr>
                      <m:t>𝑝</m:t>
                    </m:r>
                  </m:oMath>
                </a14:m>
                <a:r>
                  <a:rPr lang="en-US" dirty="0" smtClean="0"/>
                  <a:t> is the pressure and </a:t>
                </a:r>
                <a14:m>
                  <m:oMath xmlns:m="http://schemas.openxmlformats.org/officeDocument/2006/math">
                    <m:r>
                      <a:rPr lang="en-US" i="1" dirty="0" smtClean="0">
                        <a:latin typeface="Cambria Math" charset="0"/>
                      </a:rPr>
                      <m:t>𝜌</m:t>
                    </m:r>
                  </m:oMath>
                </a14:m>
                <a:r>
                  <a:rPr lang="en-US" dirty="0" smtClean="0"/>
                  <a:t> is the density in kg/m</a:t>
                </a:r>
                <a:r>
                  <a:rPr lang="en-US" baseline="30000" dirty="0" smtClean="0"/>
                  <a:t>3</a:t>
                </a:r>
                <a:r>
                  <a:rPr lang="en-US" dirty="0" smtClean="0"/>
                  <a:t>; sound in air travels at a speed of 331.5 m/s in standard conditions; since pressure and density are proportional, the speed of sound does not depend on ambient pressure</a:t>
                </a:r>
              </a:p>
              <a:p>
                <a:r>
                  <a:rPr lang="en-US" u="sng" dirty="0" smtClean="0"/>
                  <a:t>Doppler effect</a:t>
                </a:r>
                <a:r>
                  <a:rPr lang="en-US" dirty="0" smtClean="0"/>
                  <a:t>: frequency shift that occurs when the source producing waves and the observer measuring waves are moving relative to one another; when moving toward each other frequencies get faster and vice-versa</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141413" y="0"/>
                <a:ext cx="9905998" cy="6858000"/>
              </a:xfrm>
              <a:blipFill rotWithShape="0">
                <a:blip r:embed="rId2"/>
                <a:stretch>
                  <a:fillRect l="-1108"/>
                </a:stretch>
              </a:blipFill>
            </p:spPr>
            <p:txBody>
              <a:bodyPr/>
              <a:lstStyle/>
              <a:p>
                <a:r>
                  <a:rPr lang="en-US">
                    <a:noFill/>
                  </a:rPr>
                  <a:t> </a:t>
                </a:r>
              </a:p>
            </p:txBody>
          </p:sp>
        </mc:Fallback>
      </mc:AlternateContent>
    </p:spTree>
    <p:extLst>
      <p:ext uri="{BB962C8B-B14F-4D97-AF65-F5344CB8AC3E}">
        <p14:creationId xmlns:p14="http://schemas.microsoft.com/office/powerpoint/2010/main" val="766328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1413" y="0"/>
            <a:ext cx="9905998" cy="6858000"/>
          </a:xfrm>
        </p:spPr>
        <p:txBody>
          <a:bodyPr>
            <a:normAutofit/>
          </a:bodyPr>
          <a:lstStyle/>
          <a:p>
            <a:r>
              <a:rPr lang="en-US" u="sng" dirty="0" smtClean="0"/>
              <a:t>Reflection</a:t>
            </a:r>
            <a:r>
              <a:rPr lang="en-US" dirty="0" smtClean="0"/>
              <a:t>: occurs when the properties of the medium change suddenly at a boundary such as a wall</a:t>
            </a:r>
          </a:p>
          <a:p>
            <a:r>
              <a:rPr lang="en-US" u="sng" dirty="0" smtClean="0"/>
              <a:t>Incident wave</a:t>
            </a:r>
            <a:r>
              <a:rPr lang="en-US" dirty="0" smtClean="0"/>
              <a:t>: wave moving toward the wall</a:t>
            </a:r>
          </a:p>
          <a:p>
            <a:r>
              <a:rPr lang="en-US" u="sng" dirty="0" smtClean="0"/>
              <a:t>Image</a:t>
            </a:r>
            <a:r>
              <a:rPr lang="en-US" dirty="0" smtClean="0"/>
              <a:t>: phantom source that appears to be as far behind the wall as the source is in front</a:t>
            </a:r>
          </a:p>
          <a:p>
            <a:r>
              <a:rPr lang="en-US" u="sng" dirty="0" smtClean="0"/>
              <a:t>Echo</a:t>
            </a:r>
            <a:r>
              <a:rPr lang="en-US" dirty="0" smtClean="0"/>
              <a:t>: delayed reflected waves</a:t>
            </a:r>
          </a:p>
          <a:p>
            <a:r>
              <a:rPr lang="en-US" u="sng" dirty="0" smtClean="0"/>
              <a:t>Focus</a:t>
            </a:r>
            <a:r>
              <a:rPr lang="en-US" dirty="0" smtClean="0"/>
              <a:t>: region where a sound concentrates</a:t>
            </a:r>
          </a:p>
          <a:p>
            <a:r>
              <a:rPr lang="en-US" u="sng" dirty="0" smtClean="0"/>
              <a:t>Example</a:t>
            </a:r>
            <a:r>
              <a:rPr lang="en-US" dirty="0" smtClean="0"/>
              <a:t>: if a wall is concave, the wave front may get curved</a:t>
            </a:r>
          </a:p>
          <a:p>
            <a:r>
              <a:rPr lang="en-US" u="sng" dirty="0" smtClean="0"/>
              <a:t>Refraction</a:t>
            </a:r>
            <a:r>
              <a:rPr lang="en-US" dirty="0" smtClean="0"/>
              <a:t>: change of direction caused by changes in the properties of a medium, such as temperature</a:t>
            </a:r>
          </a:p>
          <a:p>
            <a:r>
              <a:rPr lang="en-US" u="sng" dirty="0" smtClean="0"/>
              <a:t>Diffraction</a:t>
            </a:r>
            <a:r>
              <a:rPr lang="en-US" dirty="0" smtClean="0"/>
              <a:t>: ability of waves to go around corners</a:t>
            </a:r>
          </a:p>
          <a:p>
            <a:r>
              <a:rPr lang="en-US" u="sng" dirty="0" smtClean="0"/>
              <a:t>Example</a:t>
            </a:r>
            <a:r>
              <a:rPr lang="en-US" dirty="0" smtClean="0"/>
              <a:t>: hearing through doors</a:t>
            </a:r>
          </a:p>
        </p:txBody>
      </p:sp>
    </p:spTree>
    <p:extLst>
      <p:ext uri="{BB962C8B-B14F-4D97-AF65-F5344CB8AC3E}">
        <p14:creationId xmlns:p14="http://schemas.microsoft.com/office/powerpoint/2010/main" val="831390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141413" y="0"/>
                <a:ext cx="9905998" cy="6858000"/>
              </a:xfrm>
            </p:spPr>
            <p:txBody>
              <a:bodyPr>
                <a:normAutofit/>
              </a:bodyPr>
              <a:lstStyle/>
              <a:p>
                <a:r>
                  <a:rPr lang="en-US" u="sng" dirty="0" smtClean="0"/>
                  <a:t>Interference</a:t>
                </a:r>
                <a:r>
                  <a:rPr lang="en-US" dirty="0" smtClean="0"/>
                  <a:t>: superposition of waves is additive, so they may reinforce (constructive interference) or weaken or even cancel out each other (destructive interference)</a:t>
                </a:r>
              </a:p>
              <a:p>
                <a:r>
                  <a:rPr lang="en-US" u="sng" dirty="0" smtClean="0"/>
                  <a:t>Beats</a:t>
                </a:r>
                <a:r>
                  <a:rPr lang="en-US" dirty="0" smtClean="0"/>
                  <a:t>: when two waves with slightly different frequencies interfere with each other; results in a new frequency that is the average of the the original frequencies with amplitude modulated by their difference</a:t>
                </a:r>
              </a:p>
              <a:p>
                <a:r>
                  <a:rPr lang="en-US" u="sng" dirty="0" smtClean="0"/>
                  <a:t>Radiation</a:t>
                </a:r>
                <a:r>
                  <a:rPr lang="en-US" dirty="0" smtClean="0"/>
                  <a:t>: when energy is carried away from a vibrating source through a medium</a:t>
                </a:r>
              </a:p>
              <a:p>
                <a:r>
                  <a:rPr lang="en-US" u="sng" dirty="0" smtClean="0"/>
                  <a:t>Efficiency</a:t>
                </a:r>
                <a:r>
                  <a:rPr lang="en-US" dirty="0" smtClean="0"/>
                  <a:t>: acoustic watts over watts supplied</a:t>
                </a:r>
              </a:p>
              <a:p>
                <a:r>
                  <a:rPr lang="en-US" u="sng" dirty="0" smtClean="0"/>
                  <a:t>Sound intensity</a:t>
                </a:r>
                <a:r>
                  <a:rPr lang="en-US" dirty="0" smtClean="0"/>
                  <a:t>: amount of power passing through each unit area of a measuring device; proportional to the square of sound pressure in one direction; given in w/m</a:t>
                </a:r>
                <a:r>
                  <a:rPr lang="en-US" baseline="30000" dirty="0" smtClean="0"/>
                  <a:t>2</a:t>
                </a:r>
                <a:r>
                  <a:rPr lang="en-US" dirty="0" smtClean="0"/>
                  <a:t> by </a:t>
                </a:r>
                <a14:m>
                  <m:oMath xmlns:m="http://schemas.openxmlformats.org/officeDocument/2006/math">
                    <m:r>
                      <a:rPr lang="en-US" i="1" dirty="0" smtClean="0">
                        <a:latin typeface="Cambria Math" charset="0"/>
                      </a:rPr>
                      <m:t>𝐼</m:t>
                    </m:r>
                    <m:r>
                      <a:rPr lang="en-US" i="1" dirty="0" smtClean="0">
                        <a:latin typeface="Cambria Math" charset="0"/>
                      </a:rPr>
                      <m:t>=</m:t>
                    </m:r>
                    <m:f>
                      <m:fPr>
                        <m:ctrlPr>
                          <a:rPr lang="en-US" i="1" dirty="0" smtClean="0">
                            <a:latin typeface="Cambria Math" charset="0"/>
                          </a:rPr>
                        </m:ctrlPr>
                      </m:fPr>
                      <m:num>
                        <m:r>
                          <a:rPr lang="en-US" b="0" i="1" dirty="0" smtClean="0">
                            <a:latin typeface="Cambria Math" charset="0"/>
                          </a:rPr>
                          <m:t>𝑝</m:t>
                        </m:r>
                      </m:num>
                      <m:den>
                        <m:r>
                          <a:rPr lang="en-US" b="0" i="1" dirty="0" smtClean="0">
                            <a:latin typeface="Cambria Math" charset="0"/>
                          </a:rPr>
                          <m:t>4</m:t>
                        </m:r>
                        <m:r>
                          <a:rPr lang="en-US" b="0" i="1" dirty="0" smtClean="0">
                            <a:latin typeface="Cambria Math" charset="0"/>
                          </a:rPr>
                          <m:t>𝜋</m:t>
                        </m:r>
                        <m:sSup>
                          <m:sSupPr>
                            <m:ctrlPr>
                              <a:rPr lang="en-US" b="0" i="1" dirty="0" smtClean="0">
                                <a:latin typeface="Cambria Math" charset="0"/>
                              </a:rPr>
                            </m:ctrlPr>
                          </m:sSupPr>
                          <m:e>
                            <m:r>
                              <a:rPr lang="en-US" b="0" i="1" dirty="0" smtClean="0">
                                <a:latin typeface="Cambria Math" charset="0"/>
                              </a:rPr>
                              <m:t>𝑟</m:t>
                            </m:r>
                          </m:e>
                          <m:sup>
                            <m:r>
                              <a:rPr lang="en-US" b="0" i="1" dirty="0" smtClean="0">
                                <a:latin typeface="Cambria Math" charset="0"/>
                              </a:rPr>
                              <m:t>2</m:t>
                            </m:r>
                          </m:sup>
                        </m:sSup>
                      </m:den>
                    </m:f>
                  </m:oMath>
                </a14:m>
                <a:endParaRPr lang="en-US" dirty="0" smtClean="0"/>
              </a:p>
              <a:p>
                <a:r>
                  <a:rPr lang="en-US" u="sng" dirty="0" smtClean="0"/>
                  <a:t>Sound absorption</a:t>
                </a:r>
                <a:r>
                  <a:rPr lang="en-US" dirty="0" smtClean="0"/>
                  <a:t>: walls that are not completely rigid absorb some energy from sound waves; usually does not depend on intensity</a:t>
                </a:r>
              </a:p>
              <a:p>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141413" y="0"/>
                <a:ext cx="9905998" cy="6858000"/>
              </a:xfrm>
              <a:blipFill rotWithShape="0">
                <a:blip r:embed="rId2"/>
                <a:stretch>
                  <a:fillRect l="-985"/>
                </a:stretch>
              </a:blipFill>
            </p:spPr>
            <p:txBody>
              <a:bodyPr/>
              <a:lstStyle/>
              <a:p>
                <a:r>
                  <a:rPr lang="en-US">
                    <a:noFill/>
                  </a:rPr>
                  <a:t> </a:t>
                </a:r>
              </a:p>
            </p:txBody>
          </p:sp>
        </mc:Fallback>
      </mc:AlternateContent>
    </p:spTree>
    <p:extLst>
      <p:ext uri="{BB962C8B-B14F-4D97-AF65-F5344CB8AC3E}">
        <p14:creationId xmlns:p14="http://schemas.microsoft.com/office/powerpoint/2010/main" val="1656045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Chapter FOUR</a:t>
            </a:r>
            <a:endParaRPr lang="en-US" dirty="0"/>
          </a:p>
        </p:txBody>
      </p:sp>
      <p:sp>
        <p:nvSpPr>
          <p:cNvPr id="3" name="Subtitle 2"/>
          <p:cNvSpPr>
            <a:spLocks noGrp="1"/>
          </p:cNvSpPr>
          <p:nvPr>
            <p:ph type="subTitle" idx="1"/>
          </p:nvPr>
        </p:nvSpPr>
        <p:spPr/>
        <p:txBody>
          <a:bodyPr/>
          <a:lstStyle/>
          <a:p>
            <a:r>
              <a:rPr lang="en-US" dirty="0" smtClean="0"/>
              <a:t>Complex Vibrations </a:t>
            </a:r>
            <a:r>
              <a:rPr lang="en-US" smtClean="0"/>
              <a:t>and Resonance</a:t>
            </a:r>
            <a:endParaRPr lang="en-US" dirty="0"/>
          </a:p>
        </p:txBody>
      </p:sp>
    </p:spTree>
    <p:extLst>
      <p:ext uri="{BB962C8B-B14F-4D97-AF65-F5344CB8AC3E}">
        <p14:creationId xmlns:p14="http://schemas.microsoft.com/office/powerpoint/2010/main" val="5588993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141413" y="0"/>
                <a:ext cx="9905998" cy="6858000"/>
              </a:xfrm>
            </p:spPr>
            <p:txBody>
              <a:bodyPr>
                <a:normAutofit/>
              </a:bodyPr>
              <a:lstStyle/>
              <a:p>
                <a:r>
                  <a:rPr lang="en-US" u="sng" dirty="0" smtClean="0"/>
                  <a:t>Standing waves</a:t>
                </a:r>
                <a:r>
                  <a:rPr lang="en-US" dirty="0" smtClean="0"/>
                  <a:t>: so named because they appear not to be moving; practically all instruments produce them; consist of nodes, antinodes and loops</a:t>
                </a:r>
              </a:p>
              <a:p>
                <a14:m>
                  <m:oMath xmlns:m="http://schemas.openxmlformats.org/officeDocument/2006/math">
                    <m:r>
                      <a:rPr lang="en-US" b="0" i="1" smtClean="0">
                        <a:latin typeface="Cambria Math" charset="0"/>
                      </a:rPr>
                      <m:t>𝑑</m:t>
                    </m:r>
                    <m:d>
                      <m:dPr>
                        <m:ctrlPr>
                          <a:rPr lang="en-US" b="0" i="1" smtClean="0">
                            <a:latin typeface="Cambria Math" charset="0"/>
                          </a:rPr>
                        </m:ctrlPr>
                      </m:dPr>
                      <m:e>
                        <m:r>
                          <a:rPr lang="en-US" b="0" i="1" smtClean="0">
                            <a:latin typeface="Cambria Math" charset="0"/>
                          </a:rPr>
                          <m:t>𝑁</m:t>
                        </m:r>
                        <m:r>
                          <a:rPr lang="en-US" b="0" i="1" smtClean="0">
                            <a:latin typeface="Cambria Math" charset="0"/>
                          </a:rPr>
                          <m:t>,</m:t>
                        </m:r>
                        <m:r>
                          <a:rPr lang="en-US" b="0" i="1" smtClean="0">
                            <a:latin typeface="Cambria Math" charset="0"/>
                          </a:rPr>
                          <m:t>𝐴</m:t>
                        </m:r>
                      </m:e>
                    </m:d>
                    <m:r>
                      <a:rPr lang="en-US" b="0" i="1" smtClean="0">
                        <a:latin typeface="Cambria Math" charset="0"/>
                      </a:rPr>
                      <m:t>=</m:t>
                    </m:r>
                    <m:f>
                      <m:fPr>
                        <m:ctrlPr>
                          <a:rPr lang="en-US" b="0" i="1" smtClean="0">
                            <a:latin typeface="Cambria Math" charset="0"/>
                          </a:rPr>
                        </m:ctrlPr>
                      </m:fPr>
                      <m:num>
                        <m:r>
                          <a:rPr lang="en-US" b="0" i="1" smtClean="0">
                            <a:latin typeface="Cambria Math" charset="0"/>
                          </a:rPr>
                          <m:t>1</m:t>
                        </m:r>
                      </m:num>
                      <m:den>
                        <m:r>
                          <a:rPr lang="en-US" b="0" i="1" smtClean="0">
                            <a:latin typeface="Cambria Math" charset="0"/>
                          </a:rPr>
                          <m:t>2</m:t>
                        </m:r>
                      </m:den>
                    </m:f>
                    <m:r>
                      <a:rPr lang="en-US" b="0" i="1" smtClean="0">
                        <a:latin typeface="Cambria Math" charset="0"/>
                      </a:rPr>
                      <m:t>𝜆</m:t>
                    </m:r>
                  </m:oMath>
                </a14:m>
                <a:endParaRPr lang="en-US" dirty="0" smtClean="0"/>
              </a:p>
              <a:p>
                <a:r>
                  <a:rPr lang="en-US" dirty="0" smtClean="0"/>
                  <a:t>If the length of the string in meters is </a:t>
                </a:r>
                <a14:m>
                  <m:oMath xmlns:m="http://schemas.openxmlformats.org/officeDocument/2006/math">
                    <m:r>
                      <a:rPr lang="en-US" b="0" i="1" smtClean="0">
                        <a:latin typeface="Cambria Math" charset="0"/>
                      </a:rPr>
                      <m:t>𝐿</m:t>
                    </m:r>
                  </m:oMath>
                </a14:m>
                <a:r>
                  <a:rPr lang="en-US" dirty="0" smtClean="0"/>
                  <a:t>, then</a:t>
                </a:r>
              </a:p>
              <a:p>
                <a14:m>
                  <m:oMath xmlns:m="http://schemas.openxmlformats.org/officeDocument/2006/math">
                    <m:r>
                      <a:rPr lang="en-US" b="0" i="1" smtClean="0">
                        <a:latin typeface="Cambria Math" charset="0"/>
                      </a:rPr>
                      <m:t>𝑆</m:t>
                    </m:r>
                    <m:r>
                      <a:rPr lang="en-US" b="0" i="1" smtClean="0">
                        <a:latin typeface="Cambria Math" charset="0"/>
                      </a:rPr>
                      <m:t>=</m:t>
                    </m:r>
                    <m:r>
                      <a:rPr lang="en-US" b="0" i="1" smtClean="0">
                        <a:latin typeface="Cambria Math" charset="0"/>
                      </a:rPr>
                      <m:t>𝑓</m:t>
                    </m:r>
                    <m:r>
                      <a:rPr lang="en-US" b="0" i="1" smtClean="0">
                        <a:latin typeface="Cambria Math" charset="0"/>
                      </a:rPr>
                      <m:t>⋅</m:t>
                    </m:r>
                    <m:r>
                      <a:rPr lang="en-US" b="0" i="1" smtClean="0">
                        <a:latin typeface="Cambria Math" charset="0"/>
                      </a:rPr>
                      <m:t>𝜆</m:t>
                    </m:r>
                  </m:oMath>
                </a14:m>
                <a:endParaRPr lang="en-US" dirty="0" smtClean="0"/>
              </a:p>
              <a:p>
                <a14:m>
                  <m:oMath xmlns:m="http://schemas.openxmlformats.org/officeDocument/2006/math">
                    <m:sSub>
                      <m:sSubPr>
                        <m:ctrlPr>
                          <a:rPr lang="en-US" b="0" i="1" smtClean="0">
                            <a:latin typeface="Cambria Math" charset="0"/>
                          </a:rPr>
                        </m:ctrlPr>
                      </m:sSubPr>
                      <m:e>
                        <m:r>
                          <a:rPr lang="en-US" b="0" i="1" smtClean="0">
                            <a:latin typeface="Cambria Math" charset="0"/>
                          </a:rPr>
                          <m:t>𝜆</m:t>
                        </m:r>
                      </m:e>
                      <m:sub>
                        <m:r>
                          <a:rPr lang="en-US" b="0" i="1" smtClean="0">
                            <a:latin typeface="Cambria Math" charset="0"/>
                          </a:rPr>
                          <m:t>1</m:t>
                        </m:r>
                      </m:sub>
                    </m:sSub>
                    <m:r>
                      <a:rPr lang="en-US" b="0" i="1" smtClean="0">
                        <a:latin typeface="Cambria Math" charset="0"/>
                      </a:rPr>
                      <m:t>=2</m:t>
                    </m:r>
                    <m:r>
                      <a:rPr lang="en-US" b="0" i="1" smtClean="0">
                        <a:latin typeface="Cambria Math" charset="0"/>
                      </a:rPr>
                      <m:t>𝐿</m:t>
                    </m:r>
                  </m:oMath>
                </a14:m>
                <a:r>
                  <a:rPr lang="en-US" dirty="0" smtClean="0"/>
                  <a:t>, thus </a:t>
                </a:r>
                <a14:m>
                  <m:oMath xmlns:m="http://schemas.openxmlformats.org/officeDocument/2006/math">
                    <m:sSub>
                      <m:sSubPr>
                        <m:ctrlPr>
                          <a:rPr lang="en-US" b="0" i="1" smtClean="0">
                            <a:latin typeface="Cambria Math" charset="0"/>
                          </a:rPr>
                        </m:ctrlPr>
                      </m:sSubPr>
                      <m:e>
                        <m:r>
                          <a:rPr lang="en-US" b="0" i="1" smtClean="0">
                            <a:latin typeface="Cambria Math" charset="0"/>
                          </a:rPr>
                          <m:t>𝑓</m:t>
                        </m:r>
                      </m:e>
                      <m:sub>
                        <m:r>
                          <a:rPr lang="en-US" b="0" i="1" smtClean="0">
                            <a:latin typeface="Cambria Math" charset="0"/>
                          </a:rPr>
                          <m:t>1</m:t>
                        </m:r>
                      </m:sub>
                    </m:sSub>
                    <m:r>
                      <a:rPr lang="en-US" b="0" i="1" smtClean="0">
                        <a:latin typeface="Cambria Math" charset="0"/>
                      </a:rPr>
                      <m:t>=</m:t>
                    </m:r>
                    <m:f>
                      <m:fPr>
                        <m:ctrlPr>
                          <a:rPr lang="en-US" b="0" i="1" smtClean="0">
                            <a:latin typeface="Cambria Math" charset="0"/>
                          </a:rPr>
                        </m:ctrlPr>
                      </m:fPr>
                      <m:num>
                        <m:r>
                          <a:rPr lang="en-US" b="0" i="1" smtClean="0">
                            <a:latin typeface="Cambria Math" charset="0"/>
                          </a:rPr>
                          <m:t>𝑆</m:t>
                        </m:r>
                      </m:num>
                      <m:den>
                        <m:r>
                          <a:rPr lang="en-US" b="0" i="1" smtClean="0">
                            <a:latin typeface="Cambria Math" charset="0"/>
                          </a:rPr>
                          <m:t>2</m:t>
                        </m:r>
                        <m:r>
                          <a:rPr lang="en-US" b="0" i="1" smtClean="0">
                            <a:latin typeface="Cambria Math" charset="0"/>
                          </a:rPr>
                          <m:t>𝐿</m:t>
                        </m:r>
                      </m:den>
                    </m:f>
                    <m:r>
                      <a:rPr lang="en-US" b="0" i="1" smtClean="0">
                        <a:latin typeface="Cambria Math" charset="0"/>
                      </a:rPr>
                      <m:t>=</m:t>
                    </m:r>
                    <m:f>
                      <m:fPr>
                        <m:ctrlPr>
                          <a:rPr lang="en-US" b="0" i="1" smtClean="0">
                            <a:latin typeface="Cambria Math" charset="0"/>
                          </a:rPr>
                        </m:ctrlPr>
                      </m:fPr>
                      <m:num>
                        <m:r>
                          <a:rPr lang="en-US" b="0" i="1" smtClean="0">
                            <a:latin typeface="Cambria Math" charset="0"/>
                          </a:rPr>
                          <m:t>1</m:t>
                        </m:r>
                      </m:num>
                      <m:den>
                        <m:r>
                          <a:rPr lang="en-US" b="0" i="1" smtClean="0">
                            <a:latin typeface="Cambria Math" charset="0"/>
                          </a:rPr>
                          <m:t>2</m:t>
                        </m:r>
                        <m:r>
                          <a:rPr lang="en-US" b="0" i="1" smtClean="0">
                            <a:latin typeface="Cambria Math" charset="0"/>
                          </a:rPr>
                          <m:t>𝐿</m:t>
                        </m:r>
                      </m:den>
                    </m:f>
                    <m:rad>
                      <m:radPr>
                        <m:degHide m:val="on"/>
                        <m:ctrlPr>
                          <a:rPr lang="en-US" b="0" i="1" smtClean="0">
                            <a:latin typeface="Cambria Math" charset="0"/>
                          </a:rPr>
                        </m:ctrlPr>
                      </m:radPr>
                      <m:deg/>
                      <m:e>
                        <m:f>
                          <m:fPr>
                            <m:ctrlPr>
                              <a:rPr lang="en-US" b="0" i="1" smtClean="0">
                                <a:latin typeface="Cambria Math" charset="0"/>
                              </a:rPr>
                            </m:ctrlPr>
                          </m:fPr>
                          <m:num>
                            <m:r>
                              <a:rPr lang="en-US" b="0" i="1" smtClean="0">
                                <a:latin typeface="Cambria Math" charset="0"/>
                              </a:rPr>
                              <m:t>𝑇</m:t>
                            </m:r>
                          </m:num>
                          <m:den>
                            <m:r>
                              <a:rPr lang="en-US" b="0" i="1" smtClean="0">
                                <a:latin typeface="Cambria Math" charset="0"/>
                              </a:rPr>
                              <m:t>𝜌</m:t>
                            </m:r>
                          </m:den>
                        </m:f>
                      </m:e>
                    </m:rad>
                  </m:oMath>
                </a14:m>
                <a:r>
                  <a:rPr lang="en-US" dirty="0" smtClean="0"/>
                  <a:t>, where </a:t>
                </a:r>
                <a14:m>
                  <m:oMath xmlns:m="http://schemas.openxmlformats.org/officeDocument/2006/math">
                    <m:r>
                      <a:rPr lang="en-US" b="0" i="1" smtClean="0">
                        <a:latin typeface="Cambria Math" charset="0"/>
                      </a:rPr>
                      <m:t>𝑇</m:t>
                    </m:r>
                  </m:oMath>
                </a14:m>
                <a:r>
                  <a:rPr lang="en-US" dirty="0" smtClean="0"/>
                  <a:t> is the tension in </a:t>
                </a:r>
                <a:r>
                  <a:rPr lang="en-US" dirty="0" err="1" smtClean="0"/>
                  <a:t>Newtons</a:t>
                </a:r>
                <a:r>
                  <a:rPr lang="en-US" dirty="0" smtClean="0"/>
                  <a:t> and </a:t>
                </a:r>
                <a14:m>
                  <m:oMath xmlns:m="http://schemas.openxmlformats.org/officeDocument/2006/math">
                    <m:r>
                      <a:rPr lang="en-US" b="0" i="1" smtClean="0">
                        <a:latin typeface="Cambria Math" charset="0"/>
                      </a:rPr>
                      <m:t>𝜌</m:t>
                    </m:r>
                  </m:oMath>
                </a14:m>
                <a:r>
                  <a:rPr lang="en-US" dirty="0" smtClean="0"/>
                  <a:t> is the mass in kg/m</a:t>
                </a:r>
              </a:p>
              <a:p>
                <a14:m>
                  <m:oMath xmlns:m="http://schemas.openxmlformats.org/officeDocument/2006/math">
                    <m:sSub>
                      <m:sSubPr>
                        <m:ctrlPr>
                          <a:rPr lang="en-US" i="1">
                            <a:latin typeface="Cambria Math" charset="0"/>
                          </a:rPr>
                        </m:ctrlPr>
                      </m:sSubPr>
                      <m:e>
                        <m:r>
                          <a:rPr lang="en-US" i="1">
                            <a:latin typeface="Cambria Math" charset="0"/>
                          </a:rPr>
                          <m:t>𝜆</m:t>
                        </m:r>
                      </m:e>
                      <m:sub>
                        <m:r>
                          <a:rPr lang="en-US" b="0" i="1" smtClean="0">
                            <a:latin typeface="Cambria Math" charset="0"/>
                          </a:rPr>
                          <m:t>2</m:t>
                        </m:r>
                      </m:sub>
                    </m:sSub>
                    <m:r>
                      <a:rPr lang="en-US" i="1">
                        <a:latin typeface="Cambria Math" charset="0"/>
                      </a:rPr>
                      <m:t>=</m:t>
                    </m:r>
                    <m:r>
                      <a:rPr lang="en-US" i="1">
                        <a:latin typeface="Cambria Math" charset="0"/>
                      </a:rPr>
                      <m:t>𝐿</m:t>
                    </m:r>
                  </m:oMath>
                </a14:m>
                <a:r>
                  <a:rPr lang="en-US" dirty="0"/>
                  <a:t>, thus </a:t>
                </a:r>
                <a14:m>
                  <m:oMath xmlns:m="http://schemas.openxmlformats.org/officeDocument/2006/math">
                    <m:sSub>
                      <m:sSubPr>
                        <m:ctrlPr>
                          <a:rPr lang="en-US" i="1">
                            <a:latin typeface="Cambria Math" charset="0"/>
                          </a:rPr>
                        </m:ctrlPr>
                      </m:sSubPr>
                      <m:e>
                        <m:r>
                          <a:rPr lang="en-US" i="1">
                            <a:latin typeface="Cambria Math" charset="0"/>
                          </a:rPr>
                          <m:t>𝑓</m:t>
                        </m:r>
                      </m:e>
                      <m:sub>
                        <m:r>
                          <a:rPr lang="en-US" b="0" i="1" smtClean="0">
                            <a:latin typeface="Cambria Math" charset="0"/>
                          </a:rPr>
                          <m:t>2</m:t>
                        </m:r>
                      </m:sub>
                    </m:sSub>
                    <m:r>
                      <a:rPr lang="en-US" i="1">
                        <a:latin typeface="Cambria Math" charset="0"/>
                      </a:rPr>
                      <m:t>=</m:t>
                    </m:r>
                    <m:f>
                      <m:fPr>
                        <m:ctrlPr>
                          <a:rPr lang="en-US" i="1">
                            <a:latin typeface="Cambria Math" charset="0"/>
                          </a:rPr>
                        </m:ctrlPr>
                      </m:fPr>
                      <m:num>
                        <m:r>
                          <a:rPr lang="en-US" i="1">
                            <a:latin typeface="Cambria Math" charset="0"/>
                          </a:rPr>
                          <m:t>𝑆</m:t>
                        </m:r>
                      </m:num>
                      <m:den>
                        <m:r>
                          <a:rPr lang="en-US" i="1">
                            <a:latin typeface="Cambria Math" charset="0"/>
                          </a:rPr>
                          <m:t>𝐿</m:t>
                        </m:r>
                      </m:den>
                    </m:f>
                    <m:r>
                      <a:rPr lang="en-US" i="1">
                        <a:latin typeface="Cambria Math" charset="0"/>
                      </a:rPr>
                      <m:t>=</m:t>
                    </m:r>
                    <m:r>
                      <a:rPr lang="en-US" b="0" i="1" smtClean="0">
                        <a:latin typeface="Cambria Math" charset="0"/>
                      </a:rPr>
                      <m:t>2</m:t>
                    </m:r>
                    <m:f>
                      <m:fPr>
                        <m:ctrlPr>
                          <a:rPr lang="en-US" i="1">
                            <a:latin typeface="Cambria Math" charset="0"/>
                          </a:rPr>
                        </m:ctrlPr>
                      </m:fPr>
                      <m:num>
                        <m:r>
                          <a:rPr lang="en-US" b="0" i="1" smtClean="0">
                            <a:latin typeface="Cambria Math" charset="0"/>
                          </a:rPr>
                          <m:t>𝑆</m:t>
                        </m:r>
                      </m:num>
                      <m:den>
                        <m:r>
                          <a:rPr lang="en-US" i="1">
                            <a:latin typeface="Cambria Math" charset="0"/>
                          </a:rPr>
                          <m:t>2</m:t>
                        </m:r>
                        <m:r>
                          <a:rPr lang="en-US" i="1">
                            <a:latin typeface="Cambria Math" charset="0"/>
                          </a:rPr>
                          <m:t>𝐿</m:t>
                        </m:r>
                      </m:den>
                    </m:f>
                    <m:r>
                      <a:rPr lang="en-US" b="0" i="1" smtClean="0">
                        <a:latin typeface="Cambria Math" charset="0"/>
                      </a:rPr>
                      <m:t>=2</m:t>
                    </m:r>
                    <m:sSub>
                      <m:sSubPr>
                        <m:ctrlPr>
                          <a:rPr lang="en-US" b="0" i="1" smtClean="0">
                            <a:latin typeface="Cambria Math" charset="0"/>
                          </a:rPr>
                        </m:ctrlPr>
                      </m:sSubPr>
                      <m:e>
                        <m:r>
                          <a:rPr lang="en-US" b="0" i="1" smtClean="0">
                            <a:latin typeface="Cambria Math" charset="0"/>
                          </a:rPr>
                          <m:t>𝑓</m:t>
                        </m:r>
                      </m:e>
                      <m:sub>
                        <m:r>
                          <a:rPr lang="en-US" b="0" i="1" smtClean="0">
                            <a:latin typeface="Cambria Math" charset="0"/>
                          </a:rPr>
                          <m:t>1</m:t>
                        </m:r>
                      </m:sub>
                    </m:sSub>
                  </m:oMath>
                </a14:m>
                <a:endParaRPr lang="en-US" dirty="0" smtClean="0"/>
              </a:p>
              <a:p>
                <a14:m>
                  <m:oMath xmlns:m="http://schemas.openxmlformats.org/officeDocument/2006/math">
                    <m:sSub>
                      <m:sSubPr>
                        <m:ctrlPr>
                          <a:rPr lang="en-US" i="1">
                            <a:latin typeface="Cambria Math" charset="0"/>
                          </a:rPr>
                        </m:ctrlPr>
                      </m:sSubPr>
                      <m:e>
                        <m:r>
                          <a:rPr lang="en-US" i="1">
                            <a:latin typeface="Cambria Math" charset="0"/>
                          </a:rPr>
                          <m:t>𝜆</m:t>
                        </m:r>
                      </m:e>
                      <m:sub>
                        <m:r>
                          <a:rPr lang="en-US" b="0" i="1" smtClean="0">
                            <a:latin typeface="Cambria Math" charset="0"/>
                          </a:rPr>
                          <m:t>3</m:t>
                        </m:r>
                      </m:sub>
                    </m:sSub>
                    <m:r>
                      <a:rPr lang="en-US" i="1">
                        <a:latin typeface="Cambria Math" charset="0"/>
                      </a:rPr>
                      <m:t>=</m:t>
                    </m:r>
                    <m:f>
                      <m:fPr>
                        <m:ctrlPr>
                          <a:rPr lang="en-US" i="1" smtClean="0">
                            <a:latin typeface="Cambria Math" charset="0"/>
                          </a:rPr>
                        </m:ctrlPr>
                      </m:fPr>
                      <m:num>
                        <m:r>
                          <a:rPr lang="en-US" b="0" i="1" smtClean="0">
                            <a:latin typeface="Cambria Math" charset="0"/>
                          </a:rPr>
                          <m:t>2</m:t>
                        </m:r>
                      </m:num>
                      <m:den>
                        <m:r>
                          <a:rPr lang="en-US" b="0" i="1" smtClean="0">
                            <a:latin typeface="Cambria Math" charset="0"/>
                          </a:rPr>
                          <m:t>3</m:t>
                        </m:r>
                      </m:den>
                    </m:f>
                    <m:r>
                      <a:rPr lang="en-US" i="1">
                        <a:latin typeface="Cambria Math" charset="0"/>
                      </a:rPr>
                      <m:t>𝐿</m:t>
                    </m:r>
                  </m:oMath>
                </a14:m>
                <a:r>
                  <a:rPr lang="en-US" dirty="0"/>
                  <a:t>, thus </a:t>
                </a:r>
                <a14:m>
                  <m:oMath xmlns:m="http://schemas.openxmlformats.org/officeDocument/2006/math">
                    <m:sSub>
                      <m:sSubPr>
                        <m:ctrlPr>
                          <a:rPr lang="en-US" i="1">
                            <a:latin typeface="Cambria Math" charset="0"/>
                          </a:rPr>
                        </m:ctrlPr>
                      </m:sSubPr>
                      <m:e>
                        <m:r>
                          <a:rPr lang="en-US" i="1">
                            <a:latin typeface="Cambria Math" charset="0"/>
                          </a:rPr>
                          <m:t>𝑓</m:t>
                        </m:r>
                      </m:e>
                      <m:sub>
                        <m:r>
                          <a:rPr lang="en-US" b="0" i="1" smtClean="0">
                            <a:latin typeface="Cambria Math" charset="0"/>
                          </a:rPr>
                          <m:t>1</m:t>
                        </m:r>
                      </m:sub>
                    </m:sSub>
                    <m:r>
                      <a:rPr lang="en-US" i="1">
                        <a:latin typeface="Cambria Math" charset="0"/>
                      </a:rPr>
                      <m:t>=</m:t>
                    </m:r>
                    <m:r>
                      <a:rPr lang="en-US" b="0" i="1" smtClean="0">
                        <a:latin typeface="Cambria Math" charset="0"/>
                      </a:rPr>
                      <m:t>3</m:t>
                    </m:r>
                    <m:f>
                      <m:fPr>
                        <m:ctrlPr>
                          <a:rPr lang="en-US" i="1">
                            <a:latin typeface="Cambria Math" charset="0"/>
                          </a:rPr>
                        </m:ctrlPr>
                      </m:fPr>
                      <m:num>
                        <m:r>
                          <a:rPr lang="en-US" i="1">
                            <a:latin typeface="Cambria Math" charset="0"/>
                          </a:rPr>
                          <m:t>𝑆</m:t>
                        </m:r>
                      </m:num>
                      <m:den>
                        <m:r>
                          <a:rPr lang="en-US" b="0" i="1" smtClean="0">
                            <a:latin typeface="Cambria Math" charset="0"/>
                          </a:rPr>
                          <m:t>2</m:t>
                        </m:r>
                        <m:r>
                          <a:rPr lang="en-US" i="1">
                            <a:latin typeface="Cambria Math" charset="0"/>
                          </a:rPr>
                          <m:t>𝐿</m:t>
                        </m:r>
                      </m:den>
                    </m:f>
                    <m:r>
                      <a:rPr lang="en-US" i="1">
                        <a:latin typeface="Cambria Math" charset="0"/>
                      </a:rPr>
                      <m:t>=</m:t>
                    </m:r>
                    <m:r>
                      <a:rPr lang="en-US" b="0" i="1" smtClean="0">
                        <a:latin typeface="Cambria Math" charset="0"/>
                      </a:rPr>
                      <m:t>3</m:t>
                    </m:r>
                    <m:sSub>
                      <m:sSubPr>
                        <m:ctrlPr>
                          <a:rPr lang="en-US" i="1">
                            <a:latin typeface="Cambria Math" charset="0"/>
                          </a:rPr>
                        </m:ctrlPr>
                      </m:sSubPr>
                      <m:e>
                        <m:r>
                          <a:rPr lang="en-US" i="1">
                            <a:latin typeface="Cambria Math" charset="0"/>
                          </a:rPr>
                          <m:t>𝑓</m:t>
                        </m:r>
                      </m:e>
                      <m:sub>
                        <m:r>
                          <a:rPr lang="en-US" i="1">
                            <a:latin typeface="Cambria Math" charset="0"/>
                          </a:rPr>
                          <m:t>1</m:t>
                        </m:r>
                      </m:sub>
                    </m:sSub>
                  </m:oMath>
                </a14:m>
                <a:endParaRPr lang="en-US" dirty="0" smtClean="0"/>
              </a:p>
              <a:p>
                <a:r>
                  <a:rPr lang="en-US" dirty="0" smtClean="0"/>
                  <a:t>We call </a:t>
                </a:r>
                <a14:m>
                  <m:oMath xmlns:m="http://schemas.openxmlformats.org/officeDocument/2006/math">
                    <m:sSub>
                      <m:sSubPr>
                        <m:ctrlPr>
                          <a:rPr lang="en-US" b="0" i="1" smtClean="0">
                            <a:latin typeface="Cambria Math" charset="0"/>
                          </a:rPr>
                        </m:ctrlPr>
                      </m:sSubPr>
                      <m:e>
                        <m:r>
                          <a:rPr lang="en-US" b="0" i="1" smtClean="0">
                            <a:latin typeface="Cambria Math" charset="0"/>
                          </a:rPr>
                          <m:t>𝑓</m:t>
                        </m:r>
                      </m:e>
                      <m:sub>
                        <m:r>
                          <a:rPr lang="en-US" b="0" i="1" smtClean="0">
                            <a:latin typeface="Cambria Math" charset="0"/>
                          </a:rPr>
                          <m:t>1</m:t>
                        </m:r>
                      </m:sub>
                    </m:sSub>
                  </m:oMath>
                </a14:m>
                <a:r>
                  <a:rPr lang="en-US" dirty="0" smtClean="0"/>
                  <a:t> the </a:t>
                </a:r>
                <a:r>
                  <a:rPr lang="en-US" u="sng" dirty="0" smtClean="0"/>
                  <a:t>fundamental frequency</a:t>
                </a:r>
                <a:r>
                  <a:rPr lang="en-US" dirty="0" smtClean="0"/>
                  <a:t>, </a:t>
                </a:r>
                <a14:m>
                  <m:oMath xmlns:m="http://schemas.openxmlformats.org/officeDocument/2006/math">
                    <m:sSub>
                      <m:sSubPr>
                        <m:ctrlPr>
                          <a:rPr lang="en-US" b="0" i="1" smtClean="0">
                            <a:latin typeface="Cambria Math" charset="0"/>
                          </a:rPr>
                        </m:ctrlPr>
                      </m:sSubPr>
                      <m:e>
                        <m:r>
                          <a:rPr lang="en-US" b="0" i="1" smtClean="0">
                            <a:latin typeface="Cambria Math" charset="0"/>
                          </a:rPr>
                          <m:t>𝑓</m:t>
                        </m:r>
                      </m:e>
                      <m:sub>
                        <m:r>
                          <a:rPr lang="en-US" b="0" i="1" smtClean="0">
                            <a:latin typeface="Cambria Math" charset="0"/>
                          </a:rPr>
                          <m:t>𝑛</m:t>
                        </m:r>
                        <m:r>
                          <a:rPr lang="en-US" b="0" i="1" smtClean="0">
                            <a:latin typeface="Cambria Math" charset="0"/>
                          </a:rPr>
                          <m:t>&gt;1</m:t>
                        </m:r>
                      </m:sub>
                    </m:sSub>
                  </m:oMath>
                </a14:m>
                <a:r>
                  <a:rPr lang="en-US" dirty="0" smtClean="0"/>
                  <a:t> </a:t>
                </a:r>
                <a:r>
                  <a:rPr lang="en-US" u="sng" dirty="0" smtClean="0"/>
                  <a:t>harmonics</a:t>
                </a:r>
                <a:r>
                  <a:rPr lang="en-US" dirty="0" smtClean="0"/>
                  <a:t>, and refer to the overall phenomenon as </a:t>
                </a:r>
                <a:r>
                  <a:rPr lang="en-US" u="sng" dirty="0" smtClean="0"/>
                  <a:t>vibration modes</a:t>
                </a:r>
                <a:endParaRPr lang="en-US" u="sng"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141413" y="0"/>
                <a:ext cx="9905998" cy="6858000"/>
              </a:xfrm>
              <a:blipFill rotWithShape="0">
                <a:blip r:embed="rId2"/>
                <a:stretch>
                  <a:fillRect l="-985"/>
                </a:stretch>
              </a:blipFill>
            </p:spPr>
            <p:txBody>
              <a:bodyPr/>
              <a:lstStyle/>
              <a:p>
                <a:r>
                  <a:rPr lang="en-US">
                    <a:noFill/>
                  </a:rPr>
                  <a:t> </a:t>
                </a:r>
              </a:p>
            </p:txBody>
          </p:sp>
        </mc:Fallback>
      </mc:AlternateContent>
    </p:spTree>
    <p:extLst>
      <p:ext uri="{BB962C8B-B14F-4D97-AF65-F5344CB8AC3E}">
        <p14:creationId xmlns:p14="http://schemas.microsoft.com/office/powerpoint/2010/main" val="9875814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141413" y="0"/>
                <a:ext cx="9905998" cy="6858000"/>
              </a:xfrm>
            </p:spPr>
            <p:txBody>
              <a:bodyPr>
                <a:normAutofit/>
              </a:bodyPr>
              <a:lstStyle/>
              <a:p>
                <a:r>
                  <a:rPr lang="en-US" u="sng" dirty="0" smtClean="0"/>
                  <a:t>Impulse traveling on a string</a:t>
                </a:r>
                <a:r>
                  <a:rPr lang="en-US" dirty="0" smtClean="0"/>
                  <a:t>: reflections are mirrored; the impulse travels the length </a:t>
                </a:r>
                <a14:m>
                  <m:oMath xmlns:m="http://schemas.openxmlformats.org/officeDocument/2006/math">
                    <m:r>
                      <a:rPr lang="en-US" i="1" dirty="0" smtClean="0">
                        <a:latin typeface="Cambria Math" charset="0"/>
                      </a:rPr>
                      <m:t>𝐿</m:t>
                    </m:r>
                  </m:oMath>
                </a14:m>
                <a:r>
                  <a:rPr lang="en-US" dirty="0" smtClean="0"/>
                  <a:t> at speed </a:t>
                </a:r>
                <a14:m>
                  <m:oMath xmlns:m="http://schemas.openxmlformats.org/officeDocument/2006/math">
                    <m:r>
                      <a:rPr lang="en-US" i="1" dirty="0" smtClean="0">
                        <a:latin typeface="Cambria Math" charset="0"/>
                      </a:rPr>
                      <m:t>𝑆</m:t>
                    </m:r>
                  </m:oMath>
                </a14:m>
                <a:r>
                  <a:rPr lang="en-US" dirty="0" smtClean="0"/>
                  <a:t> twice (back and forth); the time </a:t>
                </a:r>
                <a14:m>
                  <m:oMath xmlns:m="http://schemas.openxmlformats.org/officeDocument/2006/math">
                    <m:r>
                      <a:rPr lang="en-US" i="1" dirty="0" smtClean="0">
                        <a:latin typeface="Cambria Math" charset="0"/>
                      </a:rPr>
                      <m:t>𝑇</m:t>
                    </m:r>
                  </m:oMath>
                </a14:m>
                <a:r>
                  <a:rPr lang="en-US" dirty="0" smtClean="0"/>
                  <a:t> for a roundtrip is </a:t>
                </a:r>
                <a14:m>
                  <m:oMath xmlns:m="http://schemas.openxmlformats.org/officeDocument/2006/math">
                    <m:f>
                      <m:fPr>
                        <m:ctrlPr>
                          <a:rPr lang="en-US" i="1" smtClean="0">
                            <a:latin typeface="Cambria Math" charset="0"/>
                          </a:rPr>
                        </m:ctrlPr>
                      </m:fPr>
                      <m:num>
                        <m:r>
                          <a:rPr lang="en-US" b="0" i="1" smtClean="0">
                            <a:latin typeface="Cambria Math" charset="0"/>
                          </a:rPr>
                          <m:t>2</m:t>
                        </m:r>
                        <m:r>
                          <a:rPr lang="en-US" b="0" i="1" smtClean="0">
                            <a:latin typeface="Cambria Math" charset="0"/>
                          </a:rPr>
                          <m:t>𝐿</m:t>
                        </m:r>
                      </m:num>
                      <m:den>
                        <m:r>
                          <a:rPr lang="en-US" b="0" i="1" smtClean="0">
                            <a:latin typeface="Cambria Math" charset="0"/>
                          </a:rPr>
                          <m:t>𝑆</m:t>
                        </m:r>
                      </m:den>
                    </m:f>
                  </m:oMath>
                </a14:m>
                <a:r>
                  <a:rPr lang="en-US" dirty="0" smtClean="0"/>
                  <a:t> and therefore </a:t>
                </a:r>
                <a14:m>
                  <m:oMath xmlns:m="http://schemas.openxmlformats.org/officeDocument/2006/math">
                    <m:sSub>
                      <m:sSubPr>
                        <m:ctrlPr>
                          <a:rPr lang="en-US" b="0" i="1" smtClean="0">
                            <a:latin typeface="Cambria Math" charset="0"/>
                          </a:rPr>
                        </m:ctrlPr>
                      </m:sSubPr>
                      <m:e>
                        <m:r>
                          <a:rPr lang="en-US" b="0" i="1" smtClean="0">
                            <a:latin typeface="Cambria Math" charset="0"/>
                          </a:rPr>
                          <m:t>𝑓</m:t>
                        </m:r>
                      </m:e>
                      <m:sub>
                        <m:r>
                          <a:rPr lang="en-US" b="0" i="1" smtClean="0">
                            <a:latin typeface="Cambria Math" charset="0"/>
                          </a:rPr>
                          <m:t>1</m:t>
                        </m:r>
                      </m:sub>
                    </m:sSub>
                    <m:r>
                      <a:rPr lang="en-US" b="0" i="1" smtClean="0">
                        <a:latin typeface="Cambria Math" charset="0"/>
                      </a:rPr>
                      <m:t>=</m:t>
                    </m:r>
                    <m:f>
                      <m:fPr>
                        <m:ctrlPr>
                          <a:rPr lang="en-US" b="0" i="1" smtClean="0">
                            <a:latin typeface="Cambria Math" charset="0"/>
                          </a:rPr>
                        </m:ctrlPr>
                      </m:fPr>
                      <m:num>
                        <m:r>
                          <a:rPr lang="en-US" b="0" i="1" smtClean="0">
                            <a:latin typeface="Cambria Math" charset="0"/>
                          </a:rPr>
                          <m:t>𝑆</m:t>
                        </m:r>
                      </m:num>
                      <m:den>
                        <m:r>
                          <a:rPr lang="en-US" b="0" i="1" smtClean="0">
                            <a:latin typeface="Cambria Math" charset="0"/>
                          </a:rPr>
                          <m:t>2</m:t>
                        </m:r>
                        <m:r>
                          <a:rPr lang="en-US" b="0" i="1" smtClean="0">
                            <a:latin typeface="Cambria Math" charset="0"/>
                          </a:rPr>
                          <m:t>𝐿</m:t>
                        </m:r>
                      </m:den>
                    </m:f>
                  </m:oMath>
                </a14:m>
                <a:r>
                  <a:rPr lang="en-US" dirty="0" smtClean="0"/>
                  <a:t>; producing two impulses at half the time (twice the frequency) creates a node (cancellation) at the center of the string</a:t>
                </a:r>
              </a:p>
              <a:p>
                <a:r>
                  <a:rPr lang="en-US" u="sng" dirty="0" smtClean="0"/>
                  <a:t>Complex string vibrations</a:t>
                </a:r>
                <a:r>
                  <a:rPr lang="en-US" dirty="0" smtClean="0"/>
                  <a:t>: all modes are present, with relative amplitude depending on the point the string was plucked; can be verified by extracting harmonics; touching the string at an antinode stops all vibrations; plucking the string at a node removes the associated mode</a:t>
                </a:r>
              </a:p>
              <a:p>
                <a:r>
                  <a:rPr lang="en-US" u="sng" dirty="0" smtClean="0"/>
                  <a:t>Vibrations on air columns</a:t>
                </a:r>
                <a:r>
                  <a:rPr lang="en-US" dirty="0" smtClean="0"/>
                  <a:t>: also produce standing waves, only with longitudinal waves; nodes are compressions, antinodes are rarefactions; at open ends, where the pressure gets closer to the ambient pressure, amplitudes approach zero, creating pressure nodes, or displacement antinodes</a:t>
                </a:r>
              </a:p>
              <a:p>
                <a:r>
                  <a:rPr lang="en-US" u="sng" dirty="0" smtClean="0"/>
                  <a:t>Impulse traveling on an open tube</a:t>
                </a:r>
                <a:r>
                  <a:rPr lang="en-US" dirty="0" smtClean="0"/>
                  <a:t>: hitting one end with palm of hand produces an impulse (air compression), which expands into surrounding air at the other end of the tube, extends too far because of air’s inertia, leaving behind a rarefaction</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141413" y="0"/>
                <a:ext cx="9905998" cy="6858000"/>
              </a:xfrm>
              <a:blipFill rotWithShape="0">
                <a:blip r:embed="rId2"/>
                <a:stretch>
                  <a:fillRect l="-985"/>
                </a:stretch>
              </a:blipFill>
            </p:spPr>
            <p:txBody>
              <a:bodyPr/>
              <a:lstStyle/>
              <a:p>
                <a:r>
                  <a:rPr lang="en-US">
                    <a:noFill/>
                  </a:rPr>
                  <a:t> </a:t>
                </a:r>
              </a:p>
            </p:txBody>
          </p:sp>
        </mc:Fallback>
      </mc:AlternateContent>
    </p:spTree>
    <p:extLst>
      <p:ext uri="{BB962C8B-B14F-4D97-AF65-F5344CB8AC3E}">
        <p14:creationId xmlns:p14="http://schemas.microsoft.com/office/powerpoint/2010/main" val="5140890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141413" y="0"/>
                <a:ext cx="9905998" cy="6858000"/>
              </a:xfrm>
            </p:spPr>
            <p:txBody>
              <a:bodyPr>
                <a:normAutofit/>
              </a:bodyPr>
              <a:lstStyle/>
              <a:p>
                <a:r>
                  <a:rPr lang="en-US" u="sng" dirty="0" smtClean="0"/>
                  <a:t>Closed tubes</a:t>
                </a:r>
                <a:r>
                  <a:rPr lang="en-US" dirty="0" smtClean="0"/>
                  <a:t>: have one end closed; have displacement nodes at one side and pressure nodes at the open end; the length of the tube is a fourth of the wave length, thus</a:t>
                </a:r>
              </a:p>
              <a:p>
                <a14:m>
                  <m:oMath xmlns:m="http://schemas.openxmlformats.org/officeDocument/2006/math">
                    <m:sSub>
                      <m:sSubPr>
                        <m:ctrlPr>
                          <a:rPr lang="en-US" b="0" i="1" smtClean="0">
                            <a:latin typeface="Cambria Math" charset="0"/>
                          </a:rPr>
                        </m:ctrlPr>
                      </m:sSubPr>
                      <m:e>
                        <m:r>
                          <a:rPr lang="en-US" b="0" i="1" smtClean="0">
                            <a:latin typeface="Cambria Math" charset="0"/>
                          </a:rPr>
                          <m:t>𝑓</m:t>
                        </m:r>
                      </m:e>
                      <m:sub>
                        <m:r>
                          <a:rPr lang="en-US" b="0" i="1" smtClean="0">
                            <a:latin typeface="Cambria Math" charset="0"/>
                          </a:rPr>
                          <m:t>1</m:t>
                        </m:r>
                      </m:sub>
                    </m:sSub>
                    <m:r>
                      <a:rPr lang="en-US" b="0" i="1" smtClean="0">
                        <a:latin typeface="Cambria Math" charset="0"/>
                      </a:rPr>
                      <m:t>=</m:t>
                    </m:r>
                    <m:f>
                      <m:fPr>
                        <m:ctrlPr>
                          <a:rPr lang="en-US" b="0" i="1" smtClean="0">
                            <a:latin typeface="Cambria Math" charset="0"/>
                          </a:rPr>
                        </m:ctrlPr>
                      </m:fPr>
                      <m:num>
                        <m:r>
                          <a:rPr lang="en-US" b="0" i="1" smtClean="0">
                            <a:latin typeface="Cambria Math" charset="0"/>
                          </a:rPr>
                          <m:t>𝑆</m:t>
                        </m:r>
                      </m:num>
                      <m:den>
                        <m:r>
                          <a:rPr lang="en-US" b="0" i="1" smtClean="0">
                            <a:latin typeface="Cambria Math" charset="0"/>
                          </a:rPr>
                          <m:t>4</m:t>
                        </m:r>
                        <m:r>
                          <a:rPr lang="en-US" b="0" i="1" smtClean="0">
                            <a:latin typeface="Cambria Math" charset="0"/>
                          </a:rPr>
                          <m:t>𝐿</m:t>
                        </m:r>
                      </m:den>
                    </m:f>
                  </m:oMath>
                </a14:m>
                <a:endParaRPr lang="en-US" dirty="0" smtClean="0"/>
              </a:p>
              <a:p>
                <a14:m>
                  <m:oMath xmlns:m="http://schemas.openxmlformats.org/officeDocument/2006/math">
                    <m:f>
                      <m:fPr>
                        <m:ctrlPr>
                          <a:rPr lang="en-US" i="1" smtClean="0">
                            <a:latin typeface="Cambria Math" charset="0"/>
                          </a:rPr>
                        </m:ctrlPr>
                      </m:fPr>
                      <m:num>
                        <m:sSub>
                          <m:sSubPr>
                            <m:ctrlPr>
                              <a:rPr lang="en-US" b="0" i="1" smtClean="0">
                                <a:latin typeface="Cambria Math" charset="0"/>
                              </a:rPr>
                            </m:ctrlPr>
                          </m:sSubPr>
                          <m:e>
                            <m:r>
                              <a:rPr lang="en-US" b="0" i="1" smtClean="0">
                                <a:latin typeface="Cambria Math" charset="0"/>
                              </a:rPr>
                              <m:t>𝜆</m:t>
                            </m:r>
                          </m:e>
                          <m:sub>
                            <m:r>
                              <a:rPr lang="en-US" b="0" i="1" smtClean="0">
                                <a:latin typeface="Cambria Math" charset="0"/>
                              </a:rPr>
                              <m:t>2</m:t>
                            </m:r>
                          </m:sub>
                        </m:sSub>
                      </m:num>
                      <m:den>
                        <m:r>
                          <a:rPr lang="en-US" b="0" i="1" smtClean="0">
                            <a:latin typeface="Cambria Math" charset="0"/>
                          </a:rPr>
                          <m:t>2</m:t>
                        </m:r>
                      </m:den>
                    </m:f>
                    <m:r>
                      <a:rPr lang="en-US" b="0" i="1" smtClean="0">
                        <a:latin typeface="Cambria Math" charset="0"/>
                      </a:rPr>
                      <m:t>=</m:t>
                    </m:r>
                    <m:f>
                      <m:fPr>
                        <m:ctrlPr>
                          <a:rPr lang="en-US" b="0" i="1" smtClean="0">
                            <a:latin typeface="Cambria Math" charset="0"/>
                          </a:rPr>
                        </m:ctrlPr>
                      </m:fPr>
                      <m:num>
                        <m:r>
                          <a:rPr lang="en-US" b="0" i="1" smtClean="0">
                            <a:latin typeface="Cambria Math" charset="0"/>
                          </a:rPr>
                          <m:t>2</m:t>
                        </m:r>
                      </m:num>
                      <m:den>
                        <m:r>
                          <a:rPr lang="en-US" b="0" i="1" smtClean="0">
                            <a:latin typeface="Cambria Math" charset="0"/>
                          </a:rPr>
                          <m:t>3</m:t>
                        </m:r>
                      </m:den>
                    </m:f>
                    <m:r>
                      <a:rPr lang="en-US" b="0" i="1" smtClean="0">
                        <a:latin typeface="Cambria Math" charset="0"/>
                      </a:rPr>
                      <m:t>𝐿</m:t>
                    </m:r>
                    <m:r>
                      <a:rPr lang="en-US" b="0" i="1" smtClean="0">
                        <a:latin typeface="Cambria Math" charset="0"/>
                        <a:ea typeface="Cambria Math" charset="0"/>
                        <a:cs typeface="Cambria Math" charset="0"/>
                      </a:rPr>
                      <m:t>⟺</m:t>
                    </m:r>
                    <m:sSub>
                      <m:sSubPr>
                        <m:ctrlPr>
                          <a:rPr lang="en-US" i="1">
                            <a:latin typeface="Cambria Math" charset="0"/>
                          </a:rPr>
                        </m:ctrlPr>
                      </m:sSubPr>
                      <m:e>
                        <m:r>
                          <a:rPr lang="en-US" i="1">
                            <a:latin typeface="Cambria Math" charset="0"/>
                          </a:rPr>
                          <m:t>𝑓</m:t>
                        </m:r>
                      </m:e>
                      <m:sub>
                        <m:r>
                          <a:rPr lang="en-US" b="0" i="1" smtClean="0">
                            <a:latin typeface="Cambria Math" charset="0"/>
                          </a:rPr>
                          <m:t>2</m:t>
                        </m:r>
                      </m:sub>
                    </m:sSub>
                    <m:r>
                      <a:rPr lang="en-US" i="1">
                        <a:latin typeface="Cambria Math" charset="0"/>
                      </a:rPr>
                      <m:t>=</m:t>
                    </m:r>
                    <m:r>
                      <a:rPr lang="en-US" b="0" i="1" smtClean="0">
                        <a:latin typeface="Cambria Math" charset="0"/>
                      </a:rPr>
                      <m:t>3</m:t>
                    </m:r>
                    <m:f>
                      <m:fPr>
                        <m:ctrlPr>
                          <a:rPr lang="en-US" i="1">
                            <a:latin typeface="Cambria Math" charset="0"/>
                          </a:rPr>
                        </m:ctrlPr>
                      </m:fPr>
                      <m:num>
                        <m:r>
                          <a:rPr lang="en-US" i="1">
                            <a:latin typeface="Cambria Math" charset="0"/>
                          </a:rPr>
                          <m:t>𝑆</m:t>
                        </m:r>
                      </m:num>
                      <m:den>
                        <m:r>
                          <a:rPr lang="en-US" i="1">
                            <a:latin typeface="Cambria Math" charset="0"/>
                          </a:rPr>
                          <m:t>4</m:t>
                        </m:r>
                        <m:r>
                          <a:rPr lang="en-US" i="1">
                            <a:latin typeface="Cambria Math" charset="0"/>
                          </a:rPr>
                          <m:t>𝐿</m:t>
                        </m:r>
                      </m:den>
                    </m:f>
                    <m:r>
                      <a:rPr lang="en-US" b="0" i="1" smtClean="0">
                        <a:latin typeface="Cambria Math" charset="0"/>
                      </a:rPr>
                      <m:t>=3</m:t>
                    </m:r>
                    <m:sSub>
                      <m:sSubPr>
                        <m:ctrlPr>
                          <a:rPr lang="en-US" b="0" i="1" smtClean="0">
                            <a:latin typeface="Cambria Math" charset="0"/>
                          </a:rPr>
                        </m:ctrlPr>
                      </m:sSubPr>
                      <m:e>
                        <m:r>
                          <a:rPr lang="en-US" b="0" i="1" smtClean="0">
                            <a:latin typeface="Cambria Math" charset="0"/>
                          </a:rPr>
                          <m:t>𝑓</m:t>
                        </m:r>
                      </m:e>
                      <m:sub>
                        <m:r>
                          <a:rPr lang="en-US" b="0" i="1" smtClean="0">
                            <a:latin typeface="Cambria Math" charset="0"/>
                          </a:rPr>
                          <m:t>1</m:t>
                        </m:r>
                      </m:sub>
                    </m:sSub>
                  </m:oMath>
                </a14:m>
                <a:endParaRPr lang="en-US" dirty="0" smtClean="0"/>
              </a:p>
              <a:p>
                <a14:m>
                  <m:oMath xmlns:m="http://schemas.openxmlformats.org/officeDocument/2006/math">
                    <m:f>
                      <m:fPr>
                        <m:ctrlPr>
                          <a:rPr lang="en-US" i="1">
                            <a:latin typeface="Cambria Math" charset="0"/>
                          </a:rPr>
                        </m:ctrlPr>
                      </m:fPr>
                      <m:num>
                        <m:sSub>
                          <m:sSubPr>
                            <m:ctrlPr>
                              <a:rPr lang="en-US" i="1">
                                <a:latin typeface="Cambria Math" charset="0"/>
                              </a:rPr>
                            </m:ctrlPr>
                          </m:sSubPr>
                          <m:e>
                            <m:r>
                              <a:rPr lang="en-US" i="1">
                                <a:latin typeface="Cambria Math" charset="0"/>
                              </a:rPr>
                              <m:t>𝜆</m:t>
                            </m:r>
                          </m:e>
                          <m:sub>
                            <m:r>
                              <a:rPr lang="en-US" b="0" i="1" smtClean="0">
                                <a:latin typeface="Cambria Math" charset="0"/>
                              </a:rPr>
                              <m:t>3</m:t>
                            </m:r>
                          </m:sub>
                        </m:sSub>
                      </m:num>
                      <m:den>
                        <m:r>
                          <a:rPr lang="en-US" i="1">
                            <a:latin typeface="Cambria Math" charset="0"/>
                          </a:rPr>
                          <m:t>2</m:t>
                        </m:r>
                      </m:den>
                    </m:f>
                    <m:r>
                      <a:rPr lang="en-US" i="1">
                        <a:latin typeface="Cambria Math" charset="0"/>
                      </a:rPr>
                      <m:t>=</m:t>
                    </m:r>
                    <m:f>
                      <m:fPr>
                        <m:ctrlPr>
                          <a:rPr lang="en-US" i="1">
                            <a:latin typeface="Cambria Math" charset="0"/>
                          </a:rPr>
                        </m:ctrlPr>
                      </m:fPr>
                      <m:num>
                        <m:r>
                          <a:rPr lang="en-US" i="1">
                            <a:latin typeface="Cambria Math" charset="0"/>
                          </a:rPr>
                          <m:t>2</m:t>
                        </m:r>
                      </m:num>
                      <m:den>
                        <m:r>
                          <a:rPr lang="en-US" b="0" i="1" smtClean="0">
                            <a:latin typeface="Cambria Math" charset="0"/>
                          </a:rPr>
                          <m:t>5</m:t>
                        </m:r>
                      </m:den>
                    </m:f>
                    <m:r>
                      <a:rPr lang="en-US" i="1">
                        <a:latin typeface="Cambria Math" charset="0"/>
                      </a:rPr>
                      <m:t>𝐿</m:t>
                    </m:r>
                    <m:r>
                      <a:rPr lang="en-US" i="1">
                        <a:latin typeface="Cambria Math" charset="0"/>
                        <a:ea typeface="Cambria Math" charset="0"/>
                        <a:cs typeface="Cambria Math" charset="0"/>
                      </a:rPr>
                      <m:t>⟺</m:t>
                    </m:r>
                    <m:sSub>
                      <m:sSubPr>
                        <m:ctrlPr>
                          <a:rPr lang="en-US" i="1">
                            <a:latin typeface="Cambria Math" charset="0"/>
                          </a:rPr>
                        </m:ctrlPr>
                      </m:sSubPr>
                      <m:e>
                        <m:r>
                          <a:rPr lang="en-US" i="1">
                            <a:latin typeface="Cambria Math" charset="0"/>
                          </a:rPr>
                          <m:t>𝑓</m:t>
                        </m:r>
                      </m:e>
                      <m:sub>
                        <m:r>
                          <a:rPr lang="en-US" b="0" i="1" smtClean="0">
                            <a:latin typeface="Cambria Math" charset="0"/>
                          </a:rPr>
                          <m:t>3</m:t>
                        </m:r>
                      </m:sub>
                    </m:sSub>
                    <m:r>
                      <a:rPr lang="en-US" i="1">
                        <a:latin typeface="Cambria Math" charset="0"/>
                      </a:rPr>
                      <m:t>=</m:t>
                    </m:r>
                    <m:r>
                      <a:rPr lang="en-US" b="0" i="1" smtClean="0">
                        <a:latin typeface="Cambria Math" charset="0"/>
                      </a:rPr>
                      <m:t>5</m:t>
                    </m:r>
                    <m:f>
                      <m:fPr>
                        <m:ctrlPr>
                          <a:rPr lang="en-US" i="1">
                            <a:latin typeface="Cambria Math" charset="0"/>
                          </a:rPr>
                        </m:ctrlPr>
                      </m:fPr>
                      <m:num>
                        <m:r>
                          <a:rPr lang="en-US" i="1">
                            <a:latin typeface="Cambria Math" charset="0"/>
                          </a:rPr>
                          <m:t>𝑆</m:t>
                        </m:r>
                      </m:num>
                      <m:den>
                        <m:r>
                          <a:rPr lang="en-US" i="1">
                            <a:latin typeface="Cambria Math" charset="0"/>
                          </a:rPr>
                          <m:t>4</m:t>
                        </m:r>
                        <m:r>
                          <a:rPr lang="en-US" i="1">
                            <a:latin typeface="Cambria Math" charset="0"/>
                          </a:rPr>
                          <m:t>𝐿</m:t>
                        </m:r>
                      </m:den>
                    </m:f>
                    <m:r>
                      <a:rPr lang="en-US" i="1">
                        <a:latin typeface="Cambria Math" charset="0"/>
                      </a:rPr>
                      <m:t>=</m:t>
                    </m:r>
                    <m:r>
                      <a:rPr lang="en-US" b="0" i="1" smtClean="0">
                        <a:latin typeface="Cambria Math" charset="0"/>
                      </a:rPr>
                      <m:t>5</m:t>
                    </m:r>
                    <m:sSub>
                      <m:sSubPr>
                        <m:ctrlPr>
                          <a:rPr lang="en-US" i="1">
                            <a:latin typeface="Cambria Math" charset="0"/>
                          </a:rPr>
                        </m:ctrlPr>
                      </m:sSubPr>
                      <m:e>
                        <m:r>
                          <a:rPr lang="en-US" i="1">
                            <a:latin typeface="Cambria Math" charset="0"/>
                          </a:rPr>
                          <m:t>𝑓</m:t>
                        </m:r>
                      </m:e>
                      <m:sub>
                        <m:r>
                          <a:rPr lang="en-US" i="1">
                            <a:latin typeface="Cambria Math" charset="0"/>
                          </a:rPr>
                          <m:t>1</m:t>
                        </m:r>
                      </m:sub>
                    </m:sSub>
                  </m:oMath>
                </a14:m>
                <a:endParaRPr lang="en-US" dirty="0" smtClean="0"/>
              </a:p>
              <a:p>
                <a:r>
                  <a:rPr lang="en-US" u="sng" dirty="0" smtClean="0"/>
                  <a:t>Impulse traveling on a closed tube</a:t>
                </a:r>
                <a:r>
                  <a:rPr lang="en-US" dirty="0" smtClean="0"/>
                  <a:t>: when the impulse reaches the closed end, since the displacement there must be zero, it is reflected in an inverted fashion; now compression is not inverted (into rarefaction) when reflected; even modes cancel out, so only odd modes are possible</a:t>
                </a:r>
              </a:p>
              <a:p>
                <a:r>
                  <a:rPr lang="en-US" u="sng" dirty="0" smtClean="0"/>
                  <a:t>Conical air columns</a:t>
                </a:r>
                <a:r>
                  <a:rPr lang="en-US" dirty="0" smtClean="0"/>
                  <a:t>: cones have essentially the same vibration modes as open tubes</a:t>
                </a:r>
              </a:p>
              <a:p>
                <a:r>
                  <a:rPr lang="en-US" dirty="0" smtClean="0"/>
                  <a:t>Puncturing holes in tubes that carry air columns produces inharmonic spectra</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141413" y="0"/>
                <a:ext cx="9905998" cy="6858000"/>
              </a:xfrm>
              <a:blipFill rotWithShape="0">
                <a:blip r:embed="rId2"/>
                <a:stretch>
                  <a:fillRect l="-985"/>
                </a:stretch>
              </a:blipFill>
            </p:spPr>
            <p:txBody>
              <a:bodyPr/>
              <a:lstStyle/>
              <a:p>
                <a:r>
                  <a:rPr lang="en-US">
                    <a:noFill/>
                  </a:rPr>
                  <a:t> </a:t>
                </a:r>
              </a:p>
            </p:txBody>
          </p:sp>
        </mc:Fallback>
      </mc:AlternateContent>
    </p:spTree>
    <p:extLst>
      <p:ext uri="{BB962C8B-B14F-4D97-AF65-F5344CB8AC3E}">
        <p14:creationId xmlns:p14="http://schemas.microsoft.com/office/powerpoint/2010/main" val="2479013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1413" y="0"/>
            <a:ext cx="9905998" cy="6858000"/>
          </a:xfrm>
        </p:spPr>
        <p:txBody>
          <a:bodyPr>
            <a:normAutofit/>
          </a:bodyPr>
          <a:lstStyle/>
          <a:p>
            <a:r>
              <a:rPr lang="en-US" u="sng" dirty="0" smtClean="0"/>
              <a:t>Metal bars</a:t>
            </a:r>
            <a:r>
              <a:rPr lang="en-US" dirty="0" smtClean="0"/>
              <a:t>: work the same way as open air columns; when both ends are free, these work as displacement antinodes; if the bar is clumped at the center, only odd harmonics are produced, as that point becomes a node</a:t>
            </a:r>
          </a:p>
          <a:p>
            <a:r>
              <a:rPr lang="en-US" u="sng" dirty="0" smtClean="0"/>
              <a:t>Stiff metal bars</a:t>
            </a:r>
            <a:r>
              <a:rPr lang="en-US" dirty="0" smtClean="0"/>
              <a:t>: the speed of a wave along a stiff bar is not independent of the frequency, producing inharmonic spectra (like bells)</a:t>
            </a:r>
          </a:p>
          <a:p>
            <a:r>
              <a:rPr lang="en-US" u="sng" dirty="0" smtClean="0"/>
              <a:t>Membranes</a:t>
            </a:r>
            <a:r>
              <a:rPr lang="en-US" dirty="0" smtClean="0"/>
              <a:t>: also have vibration modes, but instead of nodes they have nodal lines; these lines can be observed by sprinkling some thin powder on top of a membrane; the spectrum is mostly inharmonic</a:t>
            </a:r>
          </a:p>
          <a:p>
            <a:r>
              <a:rPr lang="en-US" u="sng" dirty="0" smtClean="0"/>
              <a:t>plates</a:t>
            </a:r>
            <a:r>
              <a:rPr lang="en-US" dirty="0" smtClean="0"/>
              <a:t>: have even more complicated modes than membranes (top of a violin)</a:t>
            </a:r>
          </a:p>
          <a:p>
            <a:r>
              <a:rPr lang="en-US" u="sng" dirty="0" smtClean="0"/>
              <a:t>Radiation</a:t>
            </a:r>
            <a:r>
              <a:rPr lang="en-US" dirty="0" smtClean="0"/>
              <a:t>: communication of a vibration (to a certain degree) to the surrounding air; larger areas such as soundboards radiate much better than strings or prongs; tubes radiate well in spite of not being efficient</a:t>
            </a:r>
          </a:p>
        </p:txBody>
      </p:sp>
    </p:spTree>
    <p:extLst>
      <p:ext uri="{BB962C8B-B14F-4D97-AF65-F5344CB8AC3E}">
        <p14:creationId xmlns:p14="http://schemas.microsoft.com/office/powerpoint/2010/main" val="2047889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1413" y="0"/>
            <a:ext cx="9905998" cy="6858000"/>
          </a:xfrm>
        </p:spPr>
        <p:txBody>
          <a:bodyPr/>
          <a:lstStyle/>
          <a:p>
            <a:r>
              <a:rPr lang="en-US" u="sng" dirty="0" smtClean="0"/>
              <a:t>Acoustics</a:t>
            </a:r>
            <a:r>
              <a:rPr lang="en-US" dirty="0" smtClean="0"/>
              <a:t>: the study of systems that produce and propagate sound</a:t>
            </a:r>
          </a:p>
          <a:p>
            <a:r>
              <a:rPr lang="en-US" u="sng" dirty="0" smtClean="0"/>
              <a:t>Distance</a:t>
            </a:r>
            <a:r>
              <a:rPr lang="en-US" dirty="0" smtClean="0"/>
              <a:t>: spatial separation of two points</a:t>
            </a:r>
          </a:p>
          <a:p>
            <a:r>
              <a:rPr lang="en-US" u="sng" dirty="0" smtClean="0"/>
              <a:t>Length</a:t>
            </a:r>
            <a:r>
              <a:rPr lang="en-US" dirty="0" smtClean="0"/>
              <a:t>: the measurement of distance</a:t>
            </a:r>
          </a:p>
          <a:p>
            <a:r>
              <a:rPr lang="en-US" u="sng" dirty="0" smtClean="0"/>
              <a:t>Displacement</a:t>
            </a:r>
            <a:r>
              <a:rPr lang="en-US" dirty="0" smtClean="0"/>
              <a:t>: move an object from one place to another</a:t>
            </a:r>
          </a:p>
          <a:p>
            <a:r>
              <a:rPr lang="en-US" u="sng" dirty="0" smtClean="0"/>
              <a:t>Magnitude</a:t>
            </a:r>
            <a:r>
              <a:rPr lang="en-US" dirty="0" smtClean="0"/>
              <a:t>: amount of displacement in some unit of length</a:t>
            </a:r>
          </a:p>
          <a:p>
            <a:r>
              <a:rPr lang="en-US" u="sng" dirty="0" smtClean="0"/>
              <a:t>Vector quantity</a:t>
            </a:r>
            <a:r>
              <a:rPr lang="en-US" dirty="0" smtClean="0"/>
              <a:t>: quantities that involve direction and magnitude</a:t>
            </a:r>
          </a:p>
          <a:p>
            <a:r>
              <a:rPr lang="en-US" u="sng" dirty="0" smtClean="0"/>
              <a:t>Example</a:t>
            </a:r>
            <a:r>
              <a:rPr lang="en-US" dirty="0" smtClean="0"/>
              <a:t>: displacement</a:t>
            </a:r>
          </a:p>
          <a:p>
            <a:r>
              <a:rPr lang="en-US" u="sng" dirty="0" smtClean="0"/>
              <a:t>Sense of displacement</a:t>
            </a:r>
            <a:r>
              <a:rPr lang="en-US" dirty="0" smtClean="0"/>
              <a:t>: positive or negative direction</a:t>
            </a:r>
          </a:p>
          <a:p>
            <a:r>
              <a:rPr lang="en-US" u="sng" dirty="0" smtClean="0"/>
              <a:t>Derived units</a:t>
            </a:r>
            <a:r>
              <a:rPr lang="en-US" dirty="0" smtClean="0"/>
              <a:t>: new units out of old</a:t>
            </a:r>
          </a:p>
          <a:p>
            <a:r>
              <a:rPr lang="en-US" u="sng" dirty="0" smtClean="0"/>
              <a:t>Example</a:t>
            </a:r>
            <a:r>
              <a:rPr lang="en-US" dirty="0" smtClean="0"/>
              <a:t>: area is derived from length</a:t>
            </a:r>
          </a:p>
          <a:p>
            <a:r>
              <a:rPr lang="en-US" u="sng" dirty="0"/>
              <a:t>Velocity</a:t>
            </a:r>
            <a:r>
              <a:rPr lang="en-US" dirty="0"/>
              <a:t>: rate at which the object’s displacement changes (involves direction and magnitude, so is a vector quantity</a:t>
            </a:r>
            <a:r>
              <a:rPr lang="en-US" dirty="0" smtClean="0"/>
              <a:t>)</a:t>
            </a:r>
            <a:endParaRPr lang="en-US" dirty="0"/>
          </a:p>
        </p:txBody>
      </p:sp>
    </p:spTree>
    <p:extLst>
      <p:ext uri="{BB962C8B-B14F-4D97-AF65-F5344CB8AC3E}">
        <p14:creationId xmlns:p14="http://schemas.microsoft.com/office/powerpoint/2010/main" val="1063958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1413" y="0"/>
            <a:ext cx="9905998" cy="6858000"/>
          </a:xfrm>
        </p:spPr>
        <p:txBody>
          <a:bodyPr>
            <a:normAutofit/>
          </a:bodyPr>
          <a:lstStyle/>
          <a:p>
            <a:r>
              <a:rPr lang="en-US" u="sng" dirty="0" smtClean="0"/>
              <a:t>Resonance</a:t>
            </a:r>
            <a:r>
              <a:rPr lang="en-US" dirty="0" smtClean="0"/>
              <a:t>: when a system that can vibrate at a certain frequency is acted upon by a periodic external disturbance (excitation) at the same frequency, producing vibrations of large amplitude</a:t>
            </a:r>
          </a:p>
          <a:p>
            <a:r>
              <a:rPr lang="en-US" u="sng" dirty="0" smtClean="0"/>
              <a:t>Examples</a:t>
            </a:r>
            <a:r>
              <a:rPr lang="en-US" dirty="0" smtClean="0"/>
              <a:t>: pendulums, swings, tuning forks over the same board and pretty much everything resonates</a:t>
            </a:r>
          </a:p>
          <a:p>
            <a:r>
              <a:rPr lang="en-US" u="sng" dirty="0" smtClean="0"/>
              <a:t>Helmholtz resonators</a:t>
            </a:r>
            <a:r>
              <a:rPr lang="en-US" dirty="0" smtClean="0"/>
              <a:t>: use resonance to amplify (as a means of filtering) frequencies corresponding to that of the resonator’s bottle</a:t>
            </a:r>
          </a:p>
          <a:p>
            <a:r>
              <a:rPr lang="en-US" u="sng" dirty="0" smtClean="0"/>
              <a:t>Logarithmic scales</a:t>
            </a:r>
            <a:r>
              <a:rPr lang="en-US" dirty="0" smtClean="0"/>
              <a:t>: are essential to understanding the human perception of frequency and amplitude; decibels and pitch classes are logarithmic scales</a:t>
            </a:r>
          </a:p>
        </p:txBody>
      </p:sp>
    </p:spTree>
    <p:extLst>
      <p:ext uri="{BB962C8B-B14F-4D97-AF65-F5344CB8AC3E}">
        <p14:creationId xmlns:p14="http://schemas.microsoft.com/office/powerpoint/2010/main" val="19331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Chapter Five</a:t>
            </a:r>
            <a:endParaRPr lang="en-US" dirty="0"/>
          </a:p>
        </p:txBody>
      </p:sp>
      <p:sp>
        <p:nvSpPr>
          <p:cNvPr id="3" name="Subtitle 2"/>
          <p:cNvSpPr>
            <a:spLocks noGrp="1"/>
          </p:cNvSpPr>
          <p:nvPr>
            <p:ph type="subTitle" idx="1"/>
          </p:nvPr>
        </p:nvSpPr>
        <p:spPr/>
        <p:txBody>
          <a:bodyPr/>
          <a:lstStyle/>
          <a:p>
            <a:r>
              <a:rPr lang="en-US" dirty="0" smtClean="0"/>
              <a:t>The Ear: Intensity and Sound Levels</a:t>
            </a:r>
            <a:endParaRPr lang="en-US" dirty="0"/>
          </a:p>
        </p:txBody>
      </p:sp>
    </p:spTree>
    <p:extLst>
      <p:ext uri="{BB962C8B-B14F-4D97-AF65-F5344CB8AC3E}">
        <p14:creationId xmlns:p14="http://schemas.microsoft.com/office/powerpoint/2010/main" val="10550492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1922" y="0"/>
            <a:ext cx="9688156" cy="6858000"/>
          </a:xfrm>
          <a:prstGeom prst="rect">
            <a:avLst/>
          </a:prstGeom>
        </p:spPr>
      </p:pic>
    </p:spTree>
    <p:extLst>
      <p:ext uri="{BB962C8B-B14F-4D97-AF65-F5344CB8AC3E}">
        <p14:creationId xmlns:p14="http://schemas.microsoft.com/office/powerpoint/2010/main" val="21383738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928" y="0"/>
            <a:ext cx="10592145" cy="6858000"/>
          </a:xfrm>
          <a:prstGeom prst="rect">
            <a:avLst/>
          </a:prstGeom>
        </p:spPr>
      </p:pic>
    </p:spTree>
    <p:extLst>
      <p:ext uri="{BB962C8B-B14F-4D97-AF65-F5344CB8AC3E}">
        <p14:creationId xmlns:p14="http://schemas.microsoft.com/office/powerpoint/2010/main" val="3381573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44" y="983848"/>
            <a:ext cx="12148312" cy="4890304"/>
          </a:xfrm>
          <a:prstGeom prst="rect">
            <a:avLst/>
          </a:prstGeom>
        </p:spPr>
      </p:pic>
    </p:spTree>
    <p:extLst>
      <p:ext uri="{BB962C8B-B14F-4D97-AF65-F5344CB8AC3E}">
        <p14:creationId xmlns:p14="http://schemas.microsoft.com/office/powerpoint/2010/main" val="14310059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278207"/>
            <a:ext cx="10058400" cy="6301587"/>
          </a:xfrm>
          <a:prstGeom prst="rect">
            <a:avLst/>
          </a:prstGeom>
          <a:solidFill>
            <a:srgbClr val="92D050"/>
          </a:solidFill>
        </p:spPr>
      </p:pic>
    </p:spTree>
    <p:extLst>
      <p:ext uri="{BB962C8B-B14F-4D97-AF65-F5344CB8AC3E}">
        <p14:creationId xmlns:p14="http://schemas.microsoft.com/office/powerpoint/2010/main" val="3094352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141413" y="0"/>
                <a:ext cx="9905998" cy="6858000"/>
              </a:xfrm>
            </p:spPr>
            <p:txBody>
              <a:bodyPr>
                <a:normAutofit/>
              </a:bodyPr>
              <a:lstStyle/>
              <a:p>
                <a:r>
                  <a:rPr lang="en-US" u="sng" dirty="0" smtClean="0"/>
                  <a:t>dB SIL</a:t>
                </a:r>
                <a:r>
                  <a:rPr lang="en-US" dirty="0" smtClean="0"/>
                  <a:t>: </a:t>
                </a:r>
                <a14:m>
                  <m:oMath xmlns:m="http://schemas.openxmlformats.org/officeDocument/2006/math">
                    <m:sSub>
                      <m:sSubPr>
                        <m:ctrlPr>
                          <a:rPr lang="en-US" b="0" i="1" smtClean="0">
                            <a:latin typeface="Cambria Math" charset="0"/>
                          </a:rPr>
                        </m:ctrlPr>
                      </m:sSubPr>
                      <m:e>
                        <m:r>
                          <a:rPr lang="en-US" b="0" i="1" smtClean="0">
                            <a:latin typeface="Cambria Math" charset="0"/>
                          </a:rPr>
                          <m:t>𝐿</m:t>
                        </m:r>
                      </m:e>
                      <m:sub>
                        <m:r>
                          <a:rPr lang="en-US" b="0" i="1" smtClean="0">
                            <a:latin typeface="Cambria Math" charset="0"/>
                          </a:rPr>
                          <m:t>𝑖</m:t>
                        </m:r>
                      </m:sub>
                    </m:sSub>
                    <m:r>
                      <a:rPr lang="en-US" b="0" i="1" smtClean="0">
                        <a:latin typeface="Cambria Math" charset="0"/>
                      </a:rPr>
                      <m:t>=10</m:t>
                    </m:r>
                    <m:func>
                      <m:funcPr>
                        <m:ctrlPr>
                          <a:rPr lang="en-US" b="0" i="1" smtClean="0">
                            <a:latin typeface="Cambria Math" charset="0"/>
                          </a:rPr>
                        </m:ctrlPr>
                      </m:funcPr>
                      <m:fName>
                        <m:r>
                          <m:rPr>
                            <m:sty m:val="p"/>
                          </m:rPr>
                          <a:rPr lang="en-US" b="0" i="0" smtClean="0">
                            <a:latin typeface="Cambria Math" charset="0"/>
                          </a:rPr>
                          <m:t>log</m:t>
                        </m:r>
                      </m:fName>
                      <m:e>
                        <m:f>
                          <m:fPr>
                            <m:ctrlPr>
                              <a:rPr lang="bg-BG" b="0" i="1" smtClean="0">
                                <a:latin typeface="Cambria Math" charset="0"/>
                              </a:rPr>
                            </m:ctrlPr>
                          </m:fPr>
                          <m:num>
                            <m:r>
                              <a:rPr lang="en-US" b="0" i="1" smtClean="0">
                                <a:latin typeface="Cambria Math" charset="0"/>
                              </a:rPr>
                              <m:t>𝐼</m:t>
                            </m:r>
                          </m:num>
                          <m:den>
                            <m:sSub>
                              <m:sSubPr>
                                <m:ctrlPr>
                                  <a:rPr lang="en-US" b="0" i="1" smtClean="0">
                                    <a:latin typeface="Cambria Math" charset="0"/>
                                  </a:rPr>
                                </m:ctrlPr>
                              </m:sSubPr>
                              <m:e>
                                <m:r>
                                  <a:rPr lang="en-US" b="0" i="1" smtClean="0">
                                    <a:latin typeface="Cambria Math" charset="0"/>
                                  </a:rPr>
                                  <m:t>𝐼</m:t>
                                </m:r>
                              </m:e>
                              <m:sub>
                                <m:r>
                                  <a:rPr lang="en-US" b="0" i="1" smtClean="0">
                                    <a:latin typeface="Cambria Math" charset="0"/>
                                  </a:rPr>
                                  <m:t>0</m:t>
                                </m:r>
                              </m:sub>
                            </m:sSub>
                          </m:den>
                        </m:f>
                      </m:e>
                    </m:func>
                  </m:oMath>
                </a14:m>
                <a:endParaRPr lang="en-US" dirty="0" smtClean="0"/>
              </a:p>
              <a:p>
                <a14:m>
                  <m:oMath xmlns:m="http://schemas.openxmlformats.org/officeDocument/2006/math">
                    <m:sSub>
                      <m:sSubPr>
                        <m:ctrlPr>
                          <a:rPr lang="en-US" i="1">
                            <a:latin typeface="Cambria Math" charset="0"/>
                          </a:rPr>
                        </m:ctrlPr>
                      </m:sSubPr>
                      <m:e>
                        <m:r>
                          <a:rPr lang="en-US" i="1">
                            <a:latin typeface="Cambria Math" charset="0"/>
                          </a:rPr>
                          <m:t>𝐿</m:t>
                        </m:r>
                      </m:e>
                      <m:sub>
                        <m:r>
                          <a:rPr lang="en-US" i="1">
                            <a:latin typeface="Cambria Math" charset="0"/>
                          </a:rPr>
                          <m:t>2</m:t>
                        </m:r>
                      </m:sub>
                    </m:sSub>
                    <m:r>
                      <a:rPr lang="en-US" i="1">
                        <a:latin typeface="Cambria Math" charset="0"/>
                      </a:rPr>
                      <m:t>−</m:t>
                    </m:r>
                    <m:sSub>
                      <m:sSubPr>
                        <m:ctrlPr>
                          <a:rPr lang="en-US" i="1">
                            <a:latin typeface="Cambria Math" charset="0"/>
                          </a:rPr>
                        </m:ctrlPr>
                      </m:sSubPr>
                      <m:e>
                        <m:r>
                          <a:rPr lang="en-US" i="1">
                            <a:latin typeface="Cambria Math" charset="0"/>
                          </a:rPr>
                          <m:t>𝐿</m:t>
                        </m:r>
                      </m:e>
                      <m:sub>
                        <m:r>
                          <a:rPr lang="en-US" i="1">
                            <a:latin typeface="Cambria Math" charset="0"/>
                          </a:rPr>
                          <m:t>1</m:t>
                        </m:r>
                      </m:sub>
                    </m:sSub>
                    <m:r>
                      <a:rPr lang="en-US" i="1">
                        <a:latin typeface="Cambria Math" charset="0"/>
                      </a:rPr>
                      <m:t>=10</m:t>
                    </m:r>
                    <m:func>
                      <m:funcPr>
                        <m:ctrlPr>
                          <a:rPr lang="en-US" i="1">
                            <a:latin typeface="Cambria Math" charset="0"/>
                          </a:rPr>
                        </m:ctrlPr>
                      </m:funcPr>
                      <m:fName>
                        <m:r>
                          <m:rPr>
                            <m:sty m:val="p"/>
                          </m:rPr>
                          <a:rPr lang="en-US">
                            <a:latin typeface="Cambria Math" charset="0"/>
                          </a:rPr>
                          <m:t>log</m:t>
                        </m:r>
                      </m:fName>
                      <m:e>
                        <m:f>
                          <m:fPr>
                            <m:ctrlPr>
                              <a:rPr lang="bg-BG" i="1">
                                <a:latin typeface="Cambria Math" charset="0"/>
                              </a:rPr>
                            </m:ctrlPr>
                          </m:fPr>
                          <m:num>
                            <m:sSub>
                              <m:sSubPr>
                                <m:ctrlPr>
                                  <a:rPr lang="en-US" i="1">
                                    <a:latin typeface="Cambria Math" charset="0"/>
                                  </a:rPr>
                                </m:ctrlPr>
                              </m:sSubPr>
                              <m:e>
                                <m:r>
                                  <a:rPr lang="en-US" i="1">
                                    <a:latin typeface="Cambria Math" charset="0"/>
                                  </a:rPr>
                                  <m:t>𝐼</m:t>
                                </m:r>
                              </m:e>
                              <m:sub>
                                <m:r>
                                  <a:rPr lang="en-US" i="1">
                                    <a:latin typeface="Cambria Math" charset="0"/>
                                  </a:rPr>
                                  <m:t>2</m:t>
                                </m:r>
                              </m:sub>
                            </m:sSub>
                          </m:num>
                          <m:den>
                            <m:sSub>
                              <m:sSubPr>
                                <m:ctrlPr>
                                  <a:rPr lang="en-US" i="1">
                                    <a:latin typeface="Cambria Math" charset="0"/>
                                  </a:rPr>
                                </m:ctrlPr>
                              </m:sSubPr>
                              <m:e>
                                <m:r>
                                  <a:rPr lang="en-US" i="1">
                                    <a:latin typeface="Cambria Math" charset="0"/>
                                  </a:rPr>
                                  <m:t>𝐼</m:t>
                                </m:r>
                              </m:e>
                              <m:sub>
                                <m:r>
                                  <a:rPr lang="en-US" i="1">
                                    <a:latin typeface="Cambria Math" charset="0"/>
                                  </a:rPr>
                                  <m:t>0</m:t>
                                </m:r>
                              </m:sub>
                            </m:sSub>
                          </m:den>
                        </m:f>
                      </m:e>
                    </m:func>
                    <m:r>
                      <a:rPr lang="en-US" i="1">
                        <a:latin typeface="Cambria Math" charset="0"/>
                      </a:rPr>
                      <m:t>−10</m:t>
                    </m:r>
                    <m:func>
                      <m:funcPr>
                        <m:ctrlPr>
                          <a:rPr lang="en-US" i="1">
                            <a:latin typeface="Cambria Math" charset="0"/>
                          </a:rPr>
                        </m:ctrlPr>
                      </m:funcPr>
                      <m:fName>
                        <m:r>
                          <m:rPr>
                            <m:sty m:val="p"/>
                          </m:rPr>
                          <a:rPr lang="en-US">
                            <a:latin typeface="Cambria Math" charset="0"/>
                          </a:rPr>
                          <m:t>log</m:t>
                        </m:r>
                      </m:fName>
                      <m:e>
                        <m:f>
                          <m:fPr>
                            <m:ctrlPr>
                              <a:rPr lang="bg-BG" i="1">
                                <a:latin typeface="Cambria Math" charset="0"/>
                              </a:rPr>
                            </m:ctrlPr>
                          </m:fPr>
                          <m:num>
                            <m:sSub>
                              <m:sSubPr>
                                <m:ctrlPr>
                                  <a:rPr lang="en-US" i="1">
                                    <a:latin typeface="Cambria Math" charset="0"/>
                                  </a:rPr>
                                </m:ctrlPr>
                              </m:sSubPr>
                              <m:e>
                                <m:r>
                                  <a:rPr lang="en-US" i="1">
                                    <a:latin typeface="Cambria Math" charset="0"/>
                                  </a:rPr>
                                  <m:t>𝐼</m:t>
                                </m:r>
                              </m:e>
                              <m:sub>
                                <m:r>
                                  <a:rPr lang="en-US" i="1">
                                    <a:latin typeface="Cambria Math" charset="0"/>
                                  </a:rPr>
                                  <m:t>1</m:t>
                                </m:r>
                              </m:sub>
                            </m:sSub>
                          </m:num>
                          <m:den>
                            <m:sSub>
                              <m:sSubPr>
                                <m:ctrlPr>
                                  <a:rPr lang="en-US" i="1">
                                    <a:latin typeface="Cambria Math" charset="0"/>
                                  </a:rPr>
                                </m:ctrlPr>
                              </m:sSubPr>
                              <m:e>
                                <m:r>
                                  <a:rPr lang="en-US" i="1">
                                    <a:latin typeface="Cambria Math" charset="0"/>
                                  </a:rPr>
                                  <m:t>𝐼</m:t>
                                </m:r>
                              </m:e>
                              <m:sub>
                                <m:r>
                                  <a:rPr lang="en-US" i="1">
                                    <a:latin typeface="Cambria Math" charset="0"/>
                                  </a:rPr>
                                  <m:t>0</m:t>
                                </m:r>
                              </m:sub>
                            </m:sSub>
                          </m:den>
                        </m:f>
                      </m:e>
                    </m:func>
                    <m:r>
                      <a:rPr lang="en-US" i="1">
                        <a:latin typeface="Cambria Math" charset="0"/>
                      </a:rPr>
                      <m:t>=10</m:t>
                    </m:r>
                    <m:func>
                      <m:funcPr>
                        <m:ctrlPr>
                          <a:rPr lang="en-US" i="1">
                            <a:latin typeface="Cambria Math" charset="0"/>
                          </a:rPr>
                        </m:ctrlPr>
                      </m:funcPr>
                      <m:fName>
                        <m:r>
                          <m:rPr>
                            <m:sty m:val="p"/>
                          </m:rPr>
                          <a:rPr lang="en-US">
                            <a:latin typeface="Cambria Math" charset="0"/>
                          </a:rPr>
                          <m:t>log</m:t>
                        </m:r>
                      </m:fName>
                      <m:e>
                        <m:f>
                          <m:fPr>
                            <m:ctrlPr>
                              <a:rPr lang="bg-BG" i="1">
                                <a:latin typeface="Cambria Math" charset="0"/>
                              </a:rPr>
                            </m:ctrlPr>
                          </m:fPr>
                          <m:num>
                            <m:sSub>
                              <m:sSubPr>
                                <m:ctrlPr>
                                  <a:rPr lang="en-US" i="1">
                                    <a:latin typeface="Cambria Math" charset="0"/>
                                  </a:rPr>
                                </m:ctrlPr>
                              </m:sSubPr>
                              <m:e>
                                <m:r>
                                  <a:rPr lang="en-US" i="1">
                                    <a:latin typeface="Cambria Math" charset="0"/>
                                  </a:rPr>
                                  <m:t>𝐼</m:t>
                                </m:r>
                              </m:e>
                              <m:sub>
                                <m:r>
                                  <a:rPr lang="en-US" i="1">
                                    <a:latin typeface="Cambria Math" charset="0"/>
                                  </a:rPr>
                                  <m:t>2</m:t>
                                </m:r>
                              </m:sub>
                            </m:sSub>
                          </m:num>
                          <m:den>
                            <m:sSub>
                              <m:sSubPr>
                                <m:ctrlPr>
                                  <a:rPr lang="en-US" i="1">
                                    <a:latin typeface="Cambria Math" charset="0"/>
                                  </a:rPr>
                                </m:ctrlPr>
                              </m:sSubPr>
                              <m:e>
                                <m:r>
                                  <a:rPr lang="en-US" i="1">
                                    <a:latin typeface="Cambria Math" charset="0"/>
                                  </a:rPr>
                                  <m:t>𝐼</m:t>
                                </m:r>
                              </m:e>
                              <m:sub>
                                <m:r>
                                  <a:rPr lang="en-US" i="1">
                                    <a:latin typeface="Cambria Math" charset="0"/>
                                  </a:rPr>
                                  <m:t>1</m:t>
                                </m:r>
                              </m:sub>
                            </m:sSub>
                          </m:den>
                        </m:f>
                      </m:e>
                    </m:func>
                  </m:oMath>
                </a14:m>
                <a:endParaRPr lang="en-US" dirty="0"/>
              </a:p>
              <a:p>
                <a:r>
                  <a:rPr lang="en-US" dirty="0"/>
                  <a:t>If </a:t>
                </a:r>
                <a14:m>
                  <m:oMath xmlns:m="http://schemas.openxmlformats.org/officeDocument/2006/math">
                    <m:sSub>
                      <m:sSubPr>
                        <m:ctrlPr>
                          <a:rPr lang="en-US" i="1">
                            <a:latin typeface="Cambria Math" charset="0"/>
                          </a:rPr>
                        </m:ctrlPr>
                      </m:sSubPr>
                      <m:e>
                        <m:r>
                          <a:rPr lang="en-US" i="1">
                            <a:latin typeface="Cambria Math" charset="0"/>
                          </a:rPr>
                          <m:t>𝐿</m:t>
                        </m:r>
                      </m:e>
                      <m:sub>
                        <m:r>
                          <a:rPr lang="en-US" i="1">
                            <a:latin typeface="Cambria Math" charset="0"/>
                          </a:rPr>
                          <m:t>2</m:t>
                        </m:r>
                      </m:sub>
                    </m:sSub>
                    <m:r>
                      <a:rPr lang="en-US" i="1">
                        <a:latin typeface="Cambria Math" charset="0"/>
                      </a:rPr>
                      <m:t>=2</m:t>
                    </m:r>
                    <m:sSub>
                      <m:sSubPr>
                        <m:ctrlPr>
                          <a:rPr lang="en-US" i="1">
                            <a:latin typeface="Cambria Math" charset="0"/>
                          </a:rPr>
                        </m:ctrlPr>
                      </m:sSubPr>
                      <m:e>
                        <m:r>
                          <a:rPr lang="en-US" i="1">
                            <a:latin typeface="Cambria Math" charset="0"/>
                          </a:rPr>
                          <m:t>𝐿</m:t>
                        </m:r>
                      </m:e>
                      <m:sub>
                        <m:r>
                          <a:rPr lang="en-US" i="1">
                            <a:latin typeface="Cambria Math" charset="0"/>
                          </a:rPr>
                          <m:t>1</m:t>
                        </m:r>
                      </m:sub>
                    </m:sSub>
                  </m:oMath>
                </a14:m>
                <a:r>
                  <a:rPr lang="en-US" dirty="0"/>
                  <a:t>, then </a:t>
                </a:r>
                <a14:m>
                  <m:oMath xmlns:m="http://schemas.openxmlformats.org/officeDocument/2006/math">
                    <m:sSub>
                      <m:sSubPr>
                        <m:ctrlPr>
                          <a:rPr lang="en-US" i="1">
                            <a:latin typeface="Cambria Math" charset="0"/>
                          </a:rPr>
                        </m:ctrlPr>
                      </m:sSubPr>
                      <m:e>
                        <m:r>
                          <a:rPr lang="en-US" i="1">
                            <a:latin typeface="Cambria Math" charset="0"/>
                          </a:rPr>
                          <m:t>𝐿</m:t>
                        </m:r>
                      </m:e>
                      <m:sub>
                        <m:r>
                          <a:rPr lang="en-US" i="1">
                            <a:latin typeface="Cambria Math" charset="0"/>
                          </a:rPr>
                          <m:t>2</m:t>
                        </m:r>
                      </m:sub>
                    </m:sSub>
                    <m:r>
                      <a:rPr lang="en-US" i="1">
                        <a:latin typeface="Cambria Math" charset="0"/>
                      </a:rPr>
                      <m:t>−</m:t>
                    </m:r>
                    <m:sSub>
                      <m:sSubPr>
                        <m:ctrlPr>
                          <a:rPr lang="en-US" i="1">
                            <a:latin typeface="Cambria Math" charset="0"/>
                          </a:rPr>
                        </m:ctrlPr>
                      </m:sSubPr>
                      <m:e>
                        <m:r>
                          <a:rPr lang="en-US" i="1">
                            <a:latin typeface="Cambria Math" charset="0"/>
                          </a:rPr>
                          <m:t>𝐿</m:t>
                        </m:r>
                      </m:e>
                      <m:sub>
                        <m:r>
                          <a:rPr lang="en-US" i="1">
                            <a:latin typeface="Cambria Math" charset="0"/>
                          </a:rPr>
                          <m:t>1</m:t>
                        </m:r>
                      </m:sub>
                    </m:sSub>
                    <m:r>
                      <a:rPr lang="en-US" i="1">
                        <a:latin typeface="Cambria Math" charset="0"/>
                      </a:rPr>
                      <m:t>=10</m:t>
                    </m:r>
                    <m:func>
                      <m:funcPr>
                        <m:ctrlPr>
                          <a:rPr lang="en-US" i="1">
                            <a:latin typeface="Cambria Math" charset="0"/>
                          </a:rPr>
                        </m:ctrlPr>
                      </m:funcPr>
                      <m:fName>
                        <m:r>
                          <m:rPr>
                            <m:sty m:val="p"/>
                          </m:rPr>
                          <a:rPr lang="en-US">
                            <a:latin typeface="Cambria Math" charset="0"/>
                          </a:rPr>
                          <m:t>log</m:t>
                        </m:r>
                      </m:fName>
                      <m:e>
                        <m:r>
                          <a:rPr lang="en-US" i="1">
                            <a:latin typeface="Cambria Math" charset="0"/>
                          </a:rPr>
                          <m:t>2</m:t>
                        </m:r>
                      </m:e>
                    </m:func>
                    <m:r>
                      <a:rPr lang="en-US" i="1">
                        <a:latin typeface="Cambria Math" charset="0"/>
                        <a:ea typeface="Cambria Math" charset="0"/>
                        <a:cs typeface="Cambria Math" charset="0"/>
                      </a:rPr>
                      <m:t>≈3</m:t>
                    </m:r>
                  </m:oMath>
                </a14:m>
                <a:r>
                  <a:rPr lang="en-US" dirty="0" smtClean="0"/>
                  <a:t> decibels SIL</a:t>
                </a:r>
              </a:p>
              <a:p>
                <a:r>
                  <a:rPr lang="en-US" u="sng" dirty="0"/>
                  <a:t>dB </a:t>
                </a:r>
                <a:r>
                  <a:rPr lang="en-US" u="sng" dirty="0" smtClean="0"/>
                  <a:t>SPL</a:t>
                </a:r>
                <a:r>
                  <a:rPr lang="en-US" dirty="0"/>
                  <a:t>: </a:t>
                </a:r>
                <a14:m>
                  <m:oMath xmlns:m="http://schemas.openxmlformats.org/officeDocument/2006/math">
                    <m:sSub>
                      <m:sSubPr>
                        <m:ctrlPr>
                          <a:rPr lang="en-US" i="1">
                            <a:latin typeface="Cambria Math" charset="0"/>
                          </a:rPr>
                        </m:ctrlPr>
                      </m:sSubPr>
                      <m:e>
                        <m:r>
                          <a:rPr lang="en-US" i="1">
                            <a:latin typeface="Cambria Math" charset="0"/>
                          </a:rPr>
                          <m:t>𝐿</m:t>
                        </m:r>
                      </m:e>
                      <m:sub>
                        <m:r>
                          <a:rPr lang="en-US" b="0" i="1" smtClean="0">
                            <a:latin typeface="Cambria Math" charset="0"/>
                          </a:rPr>
                          <m:t>𝑝</m:t>
                        </m:r>
                      </m:sub>
                    </m:sSub>
                    <m:r>
                      <a:rPr lang="en-US" i="1">
                        <a:latin typeface="Cambria Math" charset="0"/>
                      </a:rPr>
                      <m:t>=10</m:t>
                    </m:r>
                    <m:func>
                      <m:funcPr>
                        <m:ctrlPr>
                          <a:rPr lang="en-US" i="1">
                            <a:latin typeface="Cambria Math" charset="0"/>
                          </a:rPr>
                        </m:ctrlPr>
                      </m:funcPr>
                      <m:fName>
                        <m:r>
                          <m:rPr>
                            <m:sty m:val="p"/>
                          </m:rPr>
                          <a:rPr lang="en-US">
                            <a:latin typeface="Cambria Math" charset="0"/>
                          </a:rPr>
                          <m:t>log</m:t>
                        </m:r>
                      </m:fName>
                      <m:e>
                        <m:f>
                          <m:fPr>
                            <m:ctrlPr>
                              <a:rPr lang="bg-BG" i="1">
                                <a:latin typeface="Cambria Math" charset="0"/>
                              </a:rPr>
                            </m:ctrlPr>
                          </m:fPr>
                          <m:num>
                            <m:sSup>
                              <m:sSupPr>
                                <m:ctrlPr>
                                  <a:rPr lang="en-US" b="0" i="1" smtClean="0">
                                    <a:latin typeface="Cambria Math" charset="0"/>
                                  </a:rPr>
                                </m:ctrlPr>
                              </m:sSupPr>
                              <m:e>
                                <m:r>
                                  <a:rPr lang="en-US" b="0" i="1" smtClean="0">
                                    <a:latin typeface="Cambria Math" charset="0"/>
                                  </a:rPr>
                                  <m:t>𝐼</m:t>
                                </m:r>
                              </m:e>
                              <m:sup>
                                <m:r>
                                  <a:rPr lang="en-US" b="0" i="1" smtClean="0">
                                    <a:latin typeface="Cambria Math" charset="0"/>
                                  </a:rPr>
                                  <m:t>2</m:t>
                                </m:r>
                              </m:sup>
                            </m:sSup>
                          </m:num>
                          <m:den>
                            <m:sSubSup>
                              <m:sSubSupPr>
                                <m:ctrlPr>
                                  <a:rPr lang="en-US" b="0" i="1" smtClean="0">
                                    <a:latin typeface="Cambria Math" charset="0"/>
                                  </a:rPr>
                                </m:ctrlPr>
                              </m:sSubSupPr>
                              <m:e>
                                <m:r>
                                  <a:rPr lang="en-US" i="1">
                                    <a:latin typeface="Cambria Math" charset="0"/>
                                  </a:rPr>
                                  <m:t>𝐼</m:t>
                                </m:r>
                              </m:e>
                              <m:sub>
                                <m:r>
                                  <a:rPr lang="en-US" i="1">
                                    <a:latin typeface="Cambria Math" charset="0"/>
                                  </a:rPr>
                                  <m:t>0</m:t>
                                </m:r>
                              </m:sub>
                              <m:sup>
                                <m:r>
                                  <a:rPr lang="en-US" b="0" i="1" smtClean="0">
                                    <a:latin typeface="Cambria Math" charset="0"/>
                                  </a:rPr>
                                  <m:t>2</m:t>
                                </m:r>
                              </m:sup>
                            </m:sSubSup>
                          </m:den>
                        </m:f>
                      </m:e>
                    </m:func>
                    <m:r>
                      <a:rPr lang="en-US" b="0" i="1" smtClean="0">
                        <a:latin typeface="Cambria Math" charset="0"/>
                      </a:rPr>
                      <m:t>=10</m:t>
                    </m:r>
                    <m:func>
                      <m:funcPr>
                        <m:ctrlPr>
                          <a:rPr lang="en-US" b="0" i="1" smtClean="0">
                            <a:latin typeface="Cambria Math" charset="0"/>
                          </a:rPr>
                        </m:ctrlPr>
                      </m:funcPr>
                      <m:fName>
                        <m:r>
                          <m:rPr>
                            <m:sty m:val="p"/>
                          </m:rPr>
                          <a:rPr lang="en-US" b="0" i="0" smtClean="0">
                            <a:latin typeface="Cambria Math" charset="0"/>
                          </a:rPr>
                          <m:t>log</m:t>
                        </m:r>
                      </m:fName>
                      <m:e>
                        <m:sSup>
                          <m:sSupPr>
                            <m:ctrlPr>
                              <a:rPr lang="en-US" b="0" i="1" smtClean="0">
                                <a:latin typeface="Cambria Math" charset="0"/>
                              </a:rPr>
                            </m:ctrlPr>
                          </m:sSupPr>
                          <m:e>
                            <m:d>
                              <m:dPr>
                                <m:ctrlPr>
                                  <a:rPr lang="en-US" b="0" i="1" smtClean="0">
                                    <a:latin typeface="Cambria Math" charset="0"/>
                                  </a:rPr>
                                </m:ctrlPr>
                              </m:dPr>
                              <m:e>
                                <m:f>
                                  <m:fPr>
                                    <m:ctrlPr>
                                      <a:rPr lang="bg-BG" b="0" i="1" smtClean="0">
                                        <a:latin typeface="Cambria Math" charset="0"/>
                                      </a:rPr>
                                    </m:ctrlPr>
                                  </m:fPr>
                                  <m:num>
                                    <m:r>
                                      <a:rPr lang="en-US" b="0" i="1" smtClean="0">
                                        <a:latin typeface="Cambria Math" charset="0"/>
                                      </a:rPr>
                                      <m:t>𝐼</m:t>
                                    </m:r>
                                  </m:num>
                                  <m:den>
                                    <m:sSub>
                                      <m:sSubPr>
                                        <m:ctrlPr>
                                          <a:rPr lang="en-US" b="0" i="1" smtClean="0">
                                            <a:latin typeface="Cambria Math" charset="0"/>
                                          </a:rPr>
                                        </m:ctrlPr>
                                      </m:sSubPr>
                                      <m:e>
                                        <m:r>
                                          <a:rPr lang="en-US" b="0" i="1" smtClean="0">
                                            <a:latin typeface="Cambria Math" charset="0"/>
                                          </a:rPr>
                                          <m:t>𝐼</m:t>
                                        </m:r>
                                      </m:e>
                                      <m:sub>
                                        <m:r>
                                          <a:rPr lang="en-US" b="0" i="1" smtClean="0">
                                            <a:latin typeface="Cambria Math" charset="0"/>
                                          </a:rPr>
                                          <m:t>0</m:t>
                                        </m:r>
                                      </m:sub>
                                    </m:sSub>
                                  </m:den>
                                </m:f>
                              </m:e>
                            </m:d>
                          </m:e>
                          <m:sup>
                            <m:r>
                              <a:rPr lang="en-US" b="0" i="1" smtClean="0">
                                <a:latin typeface="Cambria Math" charset="0"/>
                              </a:rPr>
                              <m:t>2</m:t>
                            </m:r>
                          </m:sup>
                        </m:sSup>
                      </m:e>
                    </m:func>
                    <m:r>
                      <a:rPr lang="en-US" b="0" i="1" smtClean="0">
                        <a:latin typeface="Cambria Math" charset="0"/>
                      </a:rPr>
                      <m:t>=20</m:t>
                    </m:r>
                    <m:func>
                      <m:funcPr>
                        <m:ctrlPr>
                          <a:rPr lang="en-US" b="0" i="1" smtClean="0">
                            <a:latin typeface="Cambria Math" charset="0"/>
                          </a:rPr>
                        </m:ctrlPr>
                      </m:funcPr>
                      <m:fName>
                        <m:r>
                          <m:rPr>
                            <m:sty m:val="p"/>
                          </m:rPr>
                          <a:rPr lang="en-US" b="0" i="0" smtClean="0">
                            <a:latin typeface="Cambria Math" charset="0"/>
                          </a:rPr>
                          <m:t>log</m:t>
                        </m:r>
                      </m:fName>
                      <m:e>
                        <m:f>
                          <m:fPr>
                            <m:ctrlPr>
                              <a:rPr lang="bg-BG" b="0" i="1" smtClean="0">
                                <a:latin typeface="Cambria Math" charset="0"/>
                              </a:rPr>
                            </m:ctrlPr>
                          </m:fPr>
                          <m:num>
                            <m:r>
                              <a:rPr lang="en-US" b="0" i="1" smtClean="0">
                                <a:latin typeface="Cambria Math" charset="0"/>
                              </a:rPr>
                              <m:t>𝑃</m:t>
                            </m:r>
                          </m:num>
                          <m:den>
                            <m:sSub>
                              <m:sSubPr>
                                <m:ctrlPr>
                                  <a:rPr lang="en-US" b="0" i="1" smtClean="0">
                                    <a:latin typeface="Cambria Math" charset="0"/>
                                  </a:rPr>
                                </m:ctrlPr>
                              </m:sSubPr>
                              <m:e>
                                <m:r>
                                  <a:rPr lang="en-US" b="0" i="1" smtClean="0">
                                    <a:latin typeface="Cambria Math" charset="0"/>
                                  </a:rPr>
                                  <m:t>𝑃</m:t>
                                </m:r>
                              </m:e>
                              <m:sub>
                                <m:r>
                                  <a:rPr lang="en-US" b="0" i="1" smtClean="0">
                                    <a:latin typeface="Cambria Math" charset="0"/>
                                  </a:rPr>
                                  <m:t>0</m:t>
                                </m:r>
                              </m:sub>
                            </m:sSub>
                          </m:den>
                        </m:f>
                      </m:e>
                    </m:func>
                  </m:oMath>
                </a14:m>
                <a:endParaRPr lang="en-US" dirty="0"/>
              </a:p>
              <a:p>
                <a:r>
                  <a:rPr lang="en-US" dirty="0" smtClean="0"/>
                  <a:t>Why? Because </a:t>
                </a:r>
                <a14:m>
                  <m:oMath xmlns:m="http://schemas.openxmlformats.org/officeDocument/2006/math">
                    <m:r>
                      <a:rPr lang="en-US" b="0" i="1" smtClean="0">
                        <a:latin typeface="Cambria Math" charset="0"/>
                      </a:rPr>
                      <m:t>𝐼</m:t>
                    </m:r>
                    <m:r>
                      <a:rPr lang="en-US" b="0" i="1" smtClean="0">
                        <a:latin typeface="Cambria Math" charset="0"/>
                      </a:rPr>
                      <m:t>=</m:t>
                    </m:r>
                    <m:r>
                      <a:rPr lang="en-US" b="0" i="1" smtClean="0">
                        <a:latin typeface="Cambria Math" charset="0"/>
                      </a:rPr>
                      <m:t>𝑃</m:t>
                    </m:r>
                    <m:r>
                      <a:rPr lang="en-US" b="0" i="1" smtClean="0">
                        <a:latin typeface="Cambria Math" charset="0"/>
                      </a:rPr>
                      <m:t>⋅</m:t>
                    </m:r>
                    <m:r>
                      <a:rPr lang="en-US" b="0" i="1" smtClean="0">
                        <a:latin typeface="Cambria Math" charset="0"/>
                      </a:rPr>
                      <m:t>𝑣</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𝑘</m:t>
                    </m:r>
                    <m:r>
                      <a:rPr lang="en-US" b="0" i="1" smtClean="0">
                        <a:latin typeface="Cambria Math" charset="0"/>
                        <a:ea typeface="Cambria Math" charset="0"/>
                        <a:cs typeface="Cambria Math" charset="0"/>
                      </a:rPr>
                      <m:t>⋅</m:t>
                    </m:r>
                    <m:sSup>
                      <m:sSupPr>
                        <m:ctrlPr>
                          <a:rPr lang="en-US" b="0" i="1" smtClean="0">
                            <a:latin typeface="Cambria Math" charset="0"/>
                            <a:ea typeface="Cambria Math" charset="0"/>
                            <a:cs typeface="Cambria Math" charset="0"/>
                          </a:rPr>
                        </m:ctrlPr>
                      </m:sSupPr>
                      <m:e>
                        <m:r>
                          <a:rPr lang="en-US" b="0" i="1" smtClean="0">
                            <a:latin typeface="Cambria Math" charset="0"/>
                            <a:ea typeface="Cambria Math" charset="0"/>
                            <a:cs typeface="Cambria Math" charset="0"/>
                          </a:rPr>
                          <m:t>𝑃</m:t>
                        </m:r>
                      </m:e>
                      <m:sup>
                        <m:r>
                          <a:rPr lang="en-US" b="0" i="1" smtClean="0">
                            <a:latin typeface="Cambria Math" charset="0"/>
                            <a:ea typeface="Cambria Math" charset="0"/>
                            <a:cs typeface="Cambria Math" charset="0"/>
                          </a:rPr>
                          <m:t>2</m:t>
                        </m:r>
                      </m:sup>
                    </m:sSup>
                  </m:oMath>
                </a14:m>
                <a:endParaRPr lang="en-US" dirty="0" smtClean="0"/>
              </a:p>
              <a:p>
                <a14:m>
                  <m:oMath xmlns:m="http://schemas.openxmlformats.org/officeDocument/2006/math">
                    <m:sSub>
                      <m:sSubPr>
                        <m:ctrlPr>
                          <a:rPr lang="en-US" b="0" i="1" smtClean="0">
                            <a:latin typeface="Cambria Math" charset="0"/>
                          </a:rPr>
                        </m:ctrlPr>
                      </m:sSubPr>
                      <m:e>
                        <m:r>
                          <a:rPr lang="en-US" b="0" i="1" smtClean="0">
                            <a:latin typeface="Cambria Math" charset="0"/>
                          </a:rPr>
                          <m:t>𝐿</m:t>
                        </m:r>
                      </m:e>
                      <m:sub>
                        <m:r>
                          <a:rPr lang="en-US" b="0" i="1" smtClean="0">
                            <a:latin typeface="Cambria Math" charset="0"/>
                          </a:rPr>
                          <m:t>2</m:t>
                        </m:r>
                      </m:sub>
                    </m:sSub>
                    <m:r>
                      <a:rPr lang="en-US" b="0" i="1" smtClean="0">
                        <a:latin typeface="Cambria Math" charset="0"/>
                      </a:rPr>
                      <m:t>−</m:t>
                    </m:r>
                    <m:sSub>
                      <m:sSubPr>
                        <m:ctrlPr>
                          <a:rPr lang="en-US" b="0" i="1" smtClean="0">
                            <a:latin typeface="Cambria Math" charset="0"/>
                          </a:rPr>
                        </m:ctrlPr>
                      </m:sSubPr>
                      <m:e>
                        <m:r>
                          <a:rPr lang="en-US" b="0" i="1" smtClean="0">
                            <a:latin typeface="Cambria Math" charset="0"/>
                          </a:rPr>
                          <m:t>𝐿</m:t>
                        </m:r>
                      </m:e>
                      <m:sub>
                        <m:r>
                          <a:rPr lang="en-US" b="0" i="1" smtClean="0">
                            <a:latin typeface="Cambria Math" charset="0"/>
                          </a:rPr>
                          <m:t>1</m:t>
                        </m:r>
                      </m:sub>
                    </m:sSub>
                    <m:r>
                      <a:rPr lang="en-US" i="1">
                        <a:latin typeface="Cambria Math" charset="0"/>
                      </a:rPr>
                      <m:t>=</m:t>
                    </m:r>
                    <m:r>
                      <a:rPr lang="en-US" b="0" i="1" smtClean="0">
                        <a:latin typeface="Cambria Math" charset="0"/>
                      </a:rPr>
                      <m:t>2</m:t>
                    </m:r>
                    <m:r>
                      <a:rPr lang="en-US" i="1">
                        <a:latin typeface="Cambria Math" charset="0"/>
                      </a:rPr>
                      <m:t>0</m:t>
                    </m:r>
                    <m:func>
                      <m:funcPr>
                        <m:ctrlPr>
                          <a:rPr lang="en-US" i="1">
                            <a:latin typeface="Cambria Math" charset="0"/>
                          </a:rPr>
                        </m:ctrlPr>
                      </m:funcPr>
                      <m:fName>
                        <m:r>
                          <m:rPr>
                            <m:sty m:val="p"/>
                          </m:rPr>
                          <a:rPr lang="en-US">
                            <a:latin typeface="Cambria Math" charset="0"/>
                          </a:rPr>
                          <m:t>log</m:t>
                        </m:r>
                      </m:fName>
                      <m:e>
                        <m:f>
                          <m:fPr>
                            <m:ctrlPr>
                              <a:rPr lang="bg-BG" i="1">
                                <a:latin typeface="Cambria Math" charset="0"/>
                              </a:rPr>
                            </m:ctrlPr>
                          </m:fPr>
                          <m:num>
                            <m:sSub>
                              <m:sSubPr>
                                <m:ctrlPr>
                                  <a:rPr lang="en-US" b="0" i="1" smtClean="0">
                                    <a:latin typeface="Cambria Math" charset="0"/>
                                  </a:rPr>
                                </m:ctrlPr>
                              </m:sSubPr>
                              <m:e>
                                <m:r>
                                  <a:rPr lang="en-US" i="1">
                                    <a:latin typeface="Cambria Math" charset="0"/>
                                  </a:rPr>
                                  <m:t>𝐼</m:t>
                                </m:r>
                              </m:e>
                              <m:sub>
                                <m:r>
                                  <a:rPr lang="en-US" b="0" i="1" smtClean="0">
                                    <a:latin typeface="Cambria Math" charset="0"/>
                                  </a:rPr>
                                  <m:t>2</m:t>
                                </m:r>
                              </m:sub>
                            </m:sSub>
                          </m:num>
                          <m:den>
                            <m:sSub>
                              <m:sSubPr>
                                <m:ctrlPr>
                                  <a:rPr lang="en-US" i="1">
                                    <a:latin typeface="Cambria Math" charset="0"/>
                                  </a:rPr>
                                </m:ctrlPr>
                              </m:sSubPr>
                              <m:e>
                                <m:r>
                                  <a:rPr lang="en-US" i="1">
                                    <a:latin typeface="Cambria Math" charset="0"/>
                                  </a:rPr>
                                  <m:t>𝐼</m:t>
                                </m:r>
                              </m:e>
                              <m:sub>
                                <m:r>
                                  <a:rPr lang="en-US" i="1">
                                    <a:latin typeface="Cambria Math" charset="0"/>
                                  </a:rPr>
                                  <m:t>0</m:t>
                                </m:r>
                              </m:sub>
                            </m:sSub>
                          </m:den>
                        </m:f>
                      </m:e>
                    </m:func>
                    <m:r>
                      <a:rPr lang="en-US" b="0" i="1" smtClean="0">
                        <a:latin typeface="Cambria Math" charset="0"/>
                      </a:rPr>
                      <m:t>−2</m:t>
                    </m:r>
                    <m:r>
                      <a:rPr lang="en-US" i="1">
                        <a:latin typeface="Cambria Math" charset="0"/>
                      </a:rPr>
                      <m:t>0</m:t>
                    </m:r>
                    <m:func>
                      <m:funcPr>
                        <m:ctrlPr>
                          <a:rPr lang="en-US" i="1">
                            <a:latin typeface="Cambria Math" charset="0"/>
                          </a:rPr>
                        </m:ctrlPr>
                      </m:funcPr>
                      <m:fName>
                        <m:r>
                          <m:rPr>
                            <m:sty m:val="p"/>
                          </m:rPr>
                          <a:rPr lang="en-US">
                            <a:latin typeface="Cambria Math" charset="0"/>
                          </a:rPr>
                          <m:t>log</m:t>
                        </m:r>
                      </m:fName>
                      <m:e>
                        <m:f>
                          <m:fPr>
                            <m:ctrlPr>
                              <a:rPr lang="bg-BG" i="1">
                                <a:latin typeface="Cambria Math" charset="0"/>
                              </a:rPr>
                            </m:ctrlPr>
                          </m:fPr>
                          <m:num>
                            <m:sSub>
                              <m:sSubPr>
                                <m:ctrlPr>
                                  <a:rPr lang="en-US" b="0" i="1" smtClean="0">
                                    <a:latin typeface="Cambria Math" charset="0"/>
                                  </a:rPr>
                                </m:ctrlPr>
                              </m:sSubPr>
                              <m:e>
                                <m:r>
                                  <a:rPr lang="en-US" i="1">
                                    <a:latin typeface="Cambria Math" charset="0"/>
                                  </a:rPr>
                                  <m:t>𝐼</m:t>
                                </m:r>
                              </m:e>
                              <m:sub>
                                <m:r>
                                  <a:rPr lang="en-US" b="0" i="1" smtClean="0">
                                    <a:latin typeface="Cambria Math" charset="0"/>
                                  </a:rPr>
                                  <m:t>1</m:t>
                                </m:r>
                              </m:sub>
                            </m:sSub>
                          </m:num>
                          <m:den>
                            <m:sSub>
                              <m:sSubPr>
                                <m:ctrlPr>
                                  <a:rPr lang="en-US" i="1">
                                    <a:latin typeface="Cambria Math" charset="0"/>
                                  </a:rPr>
                                </m:ctrlPr>
                              </m:sSubPr>
                              <m:e>
                                <m:r>
                                  <a:rPr lang="en-US" i="1">
                                    <a:latin typeface="Cambria Math" charset="0"/>
                                  </a:rPr>
                                  <m:t>𝐼</m:t>
                                </m:r>
                              </m:e>
                              <m:sub>
                                <m:r>
                                  <a:rPr lang="en-US" i="1">
                                    <a:latin typeface="Cambria Math" charset="0"/>
                                  </a:rPr>
                                  <m:t>0</m:t>
                                </m:r>
                              </m:sub>
                            </m:sSub>
                          </m:den>
                        </m:f>
                      </m:e>
                    </m:func>
                    <m:r>
                      <a:rPr lang="en-US" b="0" i="1" smtClean="0">
                        <a:latin typeface="Cambria Math" charset="0"/>
                      </a:rPr>
                      <m:t>=2</m:t>
                    </m:r>
                    <m:r>
                      <a:rPr lang="en-US" i="1">
                        <a:latin typeface="Cambria Math" charset="0"/>
                      </a:rPr>
                      <m:t>0</m:t>
                    </m:r>
                    <m:func>
                      <m:funcPr>
                        <m:ctrlPr>
                          <a:rPr lang="en-US" i="1">
                            <a:latin typeface="Cambria Math" charset="0"/>
                          </a:rPr>
                        </m:ctrlPr>
                      </m:funcPr>
                      <m:fName>
                        <m:r>
                          <m:rPr>
                            <m:sty m:val="p"/>
                          </m:rPr>
                          <a:rPr lang="en-US">
                            <a:latin typeface="Cambria Math" charset="0"/>
                          </a:rPr>
                          <m:t>log</m:t>
                        </m:r>
                      </m:fName>
                      <m:e>
                        <m:f>
                          <m:fPr>
                            <m:ctrlPr>
                              <a:rPr lang="bg-BG" i="1">
                                <a:latin typeface="Cambria Math" charset="0"/>
                              </a:rPr>
                            </m:ctrlPr>
                          </m:fPr>
                          <m:num>
                            <m:sSub>
                              <m:sSubPr>
                                <m:ctrlPr>
                                  <a:rPr lang="en-US" b="0" i="1" smtClean="0">
                                    <a:latin typeface="Cambria Math" charset="0"/>
                                  </a:rPr>
                                </m:ctrlPr>
                              </m:sSubPr>
                              <m:e>
                                <m:r>
                                  <a:rPr lang="en-US" i="1">
                                    <a:latin typeface="Cambria Math" charset="0"/>
                                  </a:rPr>
                                  <m:t>𝐼</m:t>
                                </m:r>
                              </m:e>
                              <m:sub>
                                <m:r>
                                  <a:rPr lang="en-US" b="0" i="1" smtClean="0">
                                    <a:latin typeface="Cambria Math" charset="0"/>
                                  </a:rPr>
                                  <m:t>2</m:t>
                                </m:r>
                              </m:sub>
                            </m:sSub>
                          </m:num>
                          <m:den>
                            <m:sSub>
                              <m:sSubPr>
                                <m:ctrlPr>
                                  <a:rPr lang="en-US" i="1">
                                    <a:latin typeface="Cambria Math" charset="0"/>
                                  </a:rPr>
                                </m:ctrlPr>
                              </m:sSubPr>
                              <m:e>
                                <m:r>
                                  <a:rPr lang="en-US" i="1">
                                    <a:latin typeface="Cambria Math" charset="0"/>
                                  </a:rPr>
                                  <m:t>𝐼</m:t>
                                </m:r>
                              </m:e>
                              <m:sub>
                                <m:r>
                                  <a:rPr lang="en-US" b="0" i="1" smtClean="0">
                                    <a:latin typeface="Cambria Math" charset="0"/>
                                  </a:rPr>
                                  <m:t>1</m:t>
                                </m:r>
                              </m:sub>
                            </m:sSub>
                          </m:den>
                        </m:f>
                      </m:e>
                    </m:func>
                  </m:oMath>
                </a14:m>
                <a:endParaRPr lang="en-US" dirty="0" smtClean="0"/>
              </a:p>
              <a:p>
                <a:r>
                  <a:rPr lang="en-US" dirty="0" smtClean="0"/>
                  <a:t>If </a:t>
                </a:r>
                <a14:m>
                  <m:oMath xmlns:m="http://schemas.openxmlformats.org/officeDocument/2006/math">
                    <m:sSub>
                      <m:sSubPr>
                        <m:ctrlPr>
                          <a:rPr lang="en-US" b="0" i="1" smtClean="0">
                            <a:latin typeface="Cambria Math" charset="0"/>
                          </a:rPr>
                        </m:ctrlPr>
                      </m:sSubPr>
                      <m:e>
                        <m:r>
                          <a:rPr lang="en-US" b="0" i="1" smtClean="0">
                            <a:latin typeface="Cambria Math" charset="0"/>
                          </a:rPr>
                          <m:t>𝐿</m:t>
                        </m:r>
                      </m:e>
                      <m:sub>
                        <m:r>
                          <a:rPr lang="en-US" b="0" i="1" smtClean="0">
                            <a:latin typeface="Cambria Math" charset="0"/>
                          </a:rPr>
                          <m:t>2</m:t>
                        </m:r>
                      </m:sub>
                    </m:sSub>
                    <m:r>
                      <a:rPr lang="en-US" b="0" i="1" smtClean="0">
                        <a:latin typeface="Cambria Math" charset="0"/>
                      </a:rPr>
                      <m:t>=2</m:t>
                    </m:r>
                    <m:sSub>
                      <m:sSubPr>
                        <m:ctrlPr>
                          <a:rPr lang="en-US" b="0" i="1" smtClean="0">
                            <a:latin typeface="Cambria Math" charset="0"/>
                          </a:rPr>
                        </m:ctrlPr>
                      </m:sSubPr>
                      <m:e>
                        <m:r>
                          <a:rPr lang="en-US" b="0" i="1" smtClean="0">
                            <a:latin typeface="Cambria Math" charset="0"/>
                          </a:rPr>
                          <m:t>𝐿</m:t>
                        </m:r>
                      </m:e>
                      <m:sub>
                        <m:r>
                          <a:rPr lang="en-US" b="0" i="1" smtClean="0">
                            <a:latin typeface="Cambria Math" charset="0"/>
                          </a:rPr>
                          <m:t>1</m:t>
                        </m:r>
                      </m:sub>
                    </m:sSub>
                  </m:oMath>
                </a14:m>
                <a:r>
                  <a:rPr lang="en-US" dirty="0" smtClean="0"/>
                  <a:t>, then </a:t>
                </a:r>
                <a14:m>
                  <m:oMath xmlns:m="http://schemas.openxmlformats.org/officeDocument/2006/math">
                    <m:sSub>
                      <m:sSubPr>
                        <m:ctrlPr>
                          <a:rPr lang="en-US" b="0" i="1" smtClean="0">
                            <a:latin typeface="Cambria Math" charset="0"/>
                          </a:rPr>
                        </m:ctrlPr>
                      </m:sSubPr>
                      <m:e>
                        <m:r>
                          <a:rPr lang="en-US" b="0" i="1" smtClean="0">
                            <a:latin typeface="Cambria Math" charset="0"/>
                          </a:rPr>
                          <m:t>𝐿</m:t>
                        </m:r>
                      </m:e>
                      <m:sub>
                        <m:r>
                          <a:rPr lang="en-US" b="0" i="1" smtClean="0">
                            <a:latin typeface="Cambria Math" charset="0"/>
                          </a:rPr>
                          <m:t>2</m:t>
                        </m:r>
                      </m:sub>
                    </m:sSub>
                    <m:r>
                      <a:rPr lang="en-US" b="0" i="1" smtClean="0">
                        <a:latin typeface="Cambria Math" charset="0"/>
                      </a:rPr>
                      <m:t>−</m:t>
                    </m:r>
                    <m:sSub>
                      <m:sSubPr>
                        <m:ctrlPr>
                          <a:rPr lang="en-US" b="0" i="1" smtClean="0">
                            <a:latin typeface="Cambria Math" charset="0"/>
                          </a:rPr>
                        </m:ctrlPr>
                      </m:sSubPr>
                      <m:e>
                        <m:r>
                          <a:rPr lang="en-US" b="0" i="1" smtClean="0">
                            <a:latin typeface="Cambria Math" charset="0"/>
                          </a:rPr>
                          <m:t>𝐿</m:t>
                        </m:r>
                      </m:e>
                      <m:sub>
                        <m:r>
                          <a:rPr lang="en-US" b="0" i="1" smtClean="0">
                            <a:latin typeface="Cambria Math" charset="0"/>
                          </a:rPr>
                          <m:t>1</m:t>
                        </m:r>
                      </m:sub>
                    </m:sSub>
                    <m:r>
                      <a:rPr lang="en-US" b="0" i="1" smtClean="0">
                        <a:latin typeface="Cambria Math" charset="0"/>
                      </a:rPr>
                      <m:t>=20</m:t>
                    </m:r>
                    <m:func>
                      <m:funcPr>
                        <m:ctrlPr>
                          <a:rPr lang="en-US" b="0" i="1" smtClean="0">
                            <a:latin typeface="Cambria Math" charset="0"/>
                          </a:rPr>
                        </m:ctrlPr>
                      </m:funcPr>
                      <m:fName>
                        <m:r>
                          <m:rPr>
                            <m:sty m:val="p"/>
                          </m:rPr>
                          <a:rPr lang="en-US" b="0" i="0" smtClean="0">
                            <a:latin typeface="Cambria Math" charset="0"/>
                          </a:rPr>
                          <m:t>log</m:t>
                        </m:r>
                      </m:fName>
                      <m:e>
                        <m:r>
                          <a:rPr lang="en-US" b="0" i="1" smtClean="0">
                            <a:latin typeface="Cambria Math" charset="0"/>
                          </a:rPr>
                          <m:t>2</m:t>
                        </m:r>
                      </m:e>
                    </m:func>
                    <m:r>
                      <a:rPr lang="en-US" i="1">
                        <a:latin typeface="Cambria Math" charset="0"/>
                        <a:ea typeface="Cambria Math" charset="0"/>
                        <a:cs typeface="Cambria Math" charset="0"/>
                      </a:rPr>
                      <m:t>≈</m:t>
                    </m:r>
                    <m:r>
                      <a:rPr lang="en-US" b="0" i="1" smtClean="0">
                        <a:latin typeface="Cambria Math" charset="0"/>
                        <a:ea typeface="Cambria Math" charset="0"/>
                        <a:cs typeface="Cambria Math" charset="0"/>
                      </a:rPr>
                      <m:t>6</m:t>
                    </m:r>
                  </m:oMath>
                </a14:m>
                <a:r>
                  <a:rPr lang="en-US" dirty="0" smtClean="0"/>
                  <a:t> decibels SPL</a:t>
                </a:r>
              </a:p>
              <a:p>
                <a:r>
                  <a:rPr lang="en-US" u="sng" dirty="0" err="1"/>
                  <a:t>Phon</a:t>
                </a:r>
                <a:r>
                  <a:rPr lang="en-US" dirty="0"/>
                  <a:t>: is one decibel at 1000 Hz</a:t>
                </a:r>
              </a:p>
              <a:p>
                <a:r>
                  <a:rPr lang="en-US" u="sng" dirty="0" err="1"/>
                  <a:t>Sone</a:t>
                </a:r>
                <a:r>
                  <a:rPr lang="en-US" dirty="0"/>
                  <a:t>: sound whose loudness is equal to 40 </a:t>
                </a:r>
                <a:r>
                  <a:rPr lang="en-US" dirty="0" err="1" smtClean="0"/>
                  <a:t>phons</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141413" y="0"/>
                <a:ext cx="9905998" cy="6858000"/>
              </a:xfrm>
              <a:blipFill rotWithShape="0">
                <a:blip r:embed="rId2"/>
                <a:stretch>
                  <a:fillRect l="-1108"/>
                </a:stretch>
              </a:blipFill>
            </p:spPr>
            <p:txBody>
              <a:bodyPr/>
              <a:lstStyle/>
              <a:p>
                <a:r>
                  <a:rPr lang="en-US">
                    <a:noFill/>
                  </a:rPr>
                  <a:t> </a:t>
                </a:r>
              </a:p>
            </p:txBody>
          </p:sp>
        </mc:Fallback>
      </mc:AlternateContent>
    </p:spTree>
    <p:extLst>
      <p:ext uri="{BB962C8B-B14F-4D97-AF65-F5344CB8AC3E}">
        <p14:creationId xmlns:p14="http://schemas.microsoft.com/office/powerpoint/2010/main" val="11591272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7200" y="0"/>
            <a:ext cx="8717797" cy="6858000"/>
          </a:xfrm>
          <a:prstGeom prst="rect">
            <a:avLst/>
          </a:prstGeom>
        </p:spPr>
      </p:pic>
    </p:spTree>
    <p:extLst>
      <p:ext uri="{BB962C8B-B14F-4D97-AF65-F5344CB8AC3E}">
        <p14:creationId xmlns:p14="http://schemas.microsoft.com/office/powerpoint/2010/main" val="20299095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0600" y="0"/>
            <a:ext cx="7650956" cy="6858000"/>
          </a:xfrm>
          <a:prstGeom prst="rect">
            <a:avLst/>
          </a:prstGeom>
          <a:solidFill>
            <a:schemeClr val="tx1"/>
          </a:solidFill>
        </p:spPr>
      </p:pic>
    </p:spTree>
    <p:extLst>
      <p:ext uri="{BB962C8B-B14F-4D97-AF65-F5344CB8AC3E}">
        <p14:creationId xmlns:p14="http://schemas.microsoft.com/office/powerpoint/2010/main" val="12427402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733" y="394936"/>
            <a:ext cx="7428535" cy="6068129"/>
          </a:xfrm>
          <a:prstGeom prst="rect">
            <a:avLst/>
          </a:prstGeom>
          <a:solidFill>
            <a:srgbClr val="FFC000"/>
          </a:solidFill>
        </p:spPr>
      </p:pic>
    </p:spTree>
    <p:extLst>
      <p:ext uri="{BB962C8B-B14F-4D97-AF65-F5344CB8AC3E}">
        <p14:creationId xmlns:p14="http://schemas.microsoft.com/office/powerpoint/2010/main" val="333748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1413" y="0"/>
            <a:ext cx="9905998" cy="6858000"/>
          </a:xfrm>
        </p:spPr>
        <p:txBody>
          <a:bodyPr/>
          <a:lstStyle/>
          <a:p>
            <a:r>
              <a:rPr lang="en-US" u="sng" dirty="0" smtClean="0"/>
              <a:t>Speed</a:t>
            </a:r>
            <a:r>
              <a:rPr lang="en-US" dirty="0" smtClean="0"/>
              <a:t>: magnitude of velocity (meters per second, kilometers per hour)</a:t>
            </a:r>
          </a:p>
          <a:p>
            <a:r>
              <a:rPr lang="en-US" u="sng" dirty="0" smtClean="0"/>
              <a:t>Acceleration</a:t>
            </a:r>
            <a:r>
              <a:rPr lang="en-US" dirty="0" smtClean="0"/>
              <a:t>: rate at which velocity changes (also a vector quantity)(meters per second squared)</a:t>
            </a:r>
          </a:p>
          <a:p>
            <a:r>
              <a:rPr lang="en-US" u="sng" dirty="0" smtClean="0"/>
              <a:t>Mass</a:t>
            </a:r>
            <a:r>
              <a:rPr lang="en-US" dirty="0" smtClean="0"/>
              <a:t>: ‘amount’ of matter (in grams)</a:t>
            </a:r>
          </a:p>
          <a:p>
            <a:r>
              <a:rPr lang="en-US" u="sng" dirty="0" smtClean="0"/>
              <a:t>Force</a:t>
            </a:r>
            <a:r>
              <a:rPr lang="en-US" dirty="0" smtClean="0"/>
              <a:t>: a push or pull that produces distortion or acceleration; always occurs in pairs</a:t>
            </a:r>
          </a:p>
          <a:p>
            <a:r>
              <a:rPr lang="en-US" u="sng" dirty="0" smtClean="0"/>
              <a:t>Example</a:t>
            </a:r>
            <a:r>
              <a:rPr lang="en-US" dirty="0" smtClean="0"/>
              <a:t>: gravity</a:t>
            </a:r>
          </a:p>
          <a:p>
            <a:r>
              <a:rPr lang="en-US" u="sng" dirty="0" smtClean="0"/>
              <a:t>Distortion</a:t>
            </a:r>
            <a:r>
              <a:rPr lang="en-US" dirty="0" smtClean="0"/>
              <a:t>: effect of force that alters the shape of an object</a:t>
            </a:r>
          </a:p>
          <a:p>
            <a:r>
              <a:rPr lang="en-US" u="sng" dirty="0" smtClean="0"/>
              <a:t>Elasticity</a:t>
            </a:r>
            <a:r>
              <a:rPr lang="en-US" dirty="0" smtClean="0"/>
              <a:t>: capacity in which objects get distorted</a:t>
            </a:r>
          </a:p>
          <a:p>
            <a:r>
              <a:rPr lang="en-US" u="sng" dirty="0" smtClean="0"/>
              <a:t>Weight</a:t>
            </a:r>
            <a:r>
              <a:rPr lang="en-US" dirty="0" smtClean="0"/>
              <a:t>: force of gravity acting on a mass</a:t>
            </a:r>
          </a:p>
          <a:p>
            <a:r>
              <a:rPr lang="en-US" u="sng" dirty="0" smtClean="0"/>
              <a:t>Equilibrium</a:t>
            </a:r>
            <a:r>
              <a:rPr lang="en-US" dirty="0" smtClean="0"/>
              <a:t>: when two forces cancel each other</a:t>
            </a:r>
          </a:p>
          <a:p>
            <a:r>
              <a:rPr lang="en-US" u="sng" dirty="0"/>
              <a:t>Friction</a:t>
            </a:r>
            <a:r>
              <a:rPr lang="en-US" dirty="0"/>
              <a:t>: opposite force exerted by lack of </a:t>
            </a:r>
            <a:r>
              <a:rPr lang="en-US" dirty="0" smtClean="0"/>
              <a:t>smoothness</a:t>
            </a:r>
          </a:p>
        </p:txBody>
      </p:sp>
    </p:spTree>
    <p:extLst>
      <p:ext uri="{BB962C8B-B14F-4D97-AF65-F5344CB8AC3E}">
        <p14:creationId xmlns:p14="http://schemas.microsoft.com/office/powerpoint/2010/main" val="5426765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Chapter SIX</a:t>
            </a:r>
            <a:endParaRPr lang="en-US" dirty="0"/>
          </a:p>
        </p:txBody>
      </p:sp>
      <p:sp>
        <p:nvSpPr>
          <p:cNvPr id="3" name="Subtitle 2"/>
          <p:cNvSpPr>
            <a:spLocks noGrp="1"/>
          </p:cNvSpPr>
          <p:nvPr>
            <p:ph type="subTitle" idx="1"/>
          </p:nvPr>
        </p:nvSpPr>
        <p:spPr/>
        <p:txBody>
          <a:bodyPr/>
          <a:lstStyle/>
          <a:p>
            <a:r>
              <a:rPr lang="en-US" dirty="0" smtClean="0"/>
              <a:t>Tone Quality</a:t>
            </a:r>
            <a:endParaRPr lang="en-US" dirty="0"/>
          </a:p>
        </p:txBody>
      </p:sp>
    </p:spTree>
    <p:extLst>
      <p:ext uri="{BB962C8B-B14F-4D97-AF65-F5344CB8AC3E}">
        <p14:creationId xmlns:p14="http://schemas.microsoft.com/office/powerpoint/2010/main" val="11618705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1413" y="0"/>
            <a:ext cx="9905998" cy="6858000"/>
          </a:xfrm>
        </p:spPr>
        <p:txBody>
          <a:bodyPr>
            <a:normAutofit/>
          </a:bodyPr>
          <a:lstStyle/>
          <a:p>
            <a:r>
              <a:rPr lang="en-US" u="sng" dirty="0" smtClean="0"/>
              <a:t>Tone</a:t>
            </a:r>
            <a:r>
              <a:rPr lang="en-US" dirty="0" smtClean="0"/>
              <a:t>: sound that is long enough and steady enough for the ear to ascribe to it some characteristics, namely loudness, pitch and quality</a:t>
            </a:r>
          </a:p>
          <a:p>
            <a:r>
              <a:rPr lang="en-US" u="sng" dirty="0" smtClean="0"/>
              <a:t>Timbre</a:t>
            </a:r>
            <a:r>
              <a:rPr lang="en-US" dirty="0" smtClean="0"/>
              <a:t>: is the characteristic that can distinguish a sound from others with the same loudness and frequency</a:t>
            </a:r>
          </a:p>
          <a:p>
            <a:r>
              <a:rPr lang="en-US" u="sng" dirty="0" smtClean="0"/>
              <a:t>Pure tone</a:t>
            </a:r>
            <a:r>
              <a:rPr lang="en-US" dirty="0" smtClean="0"/>
              <a:t>: sound that contains only a single frequency, that is, contains no overtones</a:t>
            </a:r>
          </a:p>
          <a:p>
            <a:r>
              <a:rPr lang="en-US" u="sng" dirty="0" smtClean="0"/>
              <a:t>Complex tones</a:t>
            </a:r>
            <a:r>
              <a:rPr lang="en-US" dirty="0" smtClean="0"/>
              <a:t>: mixtures of simple tones of various amplitudes and frequencies</a:t>
            </a:r>
          </a:p>
          <a:p>
            <a:r>
              <a:rPr lang="en-US" u="sng" dirty="0" smtClean="0"/>
              <a:t>Partials</a:t>
            </a:r>
            <a:r>
              <a:rPr lang="en-US" dirty="0" smtClean="0"/>
              <a:t>: the individual pure tones making up a complex tone</a:t>
            </a:r>
          </a:p>
          <a:p>
            <a:r>
              <a:rPr lang="en-US" u="sng" dirty="0" smtClean="0"/>
              <a:t>Fundamental frequency</a:t>
            </a:r>
            <a:r>
              <a:rPr lang="en-US" dirty="0" smtClean="0"/>
              <a:t>: reciprocal of the longest period of a complex tone</a:t>
            </a:r>
          </a:p>
        </p:txBody>
      </p:sp>
    </p:spTree>
    <p:extLst>
      <p:ext uri="{BB962C8B-B14F-4D97-AF65-F5344CB8AC3E}">
        <p14:creationId xmlns:p14="http://schemas.microsoft.com/office/powerpoint/2010/main" val="18540967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1413" y="0"/>
            <a:ext cx="9905998" cy="6858000"/>
          </a:xfrm>
        </p:spPr>
        <p:txBody>
          <a:bodyPr>
            <a:normAutofit/>
          </a:bodyPr>
          <a:lstStyle/>
          <a:p>
            <a:r>
              <a:rPr lang="en-US" u="sng" dirty="0"/>
              <a:t>Waveform</a:t>
            </a:r>
            <a:r>
              <a:rPr lang="en-US" dirty="0"/>
              <a:t>: pattern of one cycle of a </a:t>
            </a:r>
            <a:r>
              <a:rPr lang="en-US" dirty="0" smtClean="0"/>
              <a:t>wave</a:t>
            </a:r>
            <a:endParaRPr lang="en-US" u="sng" dirty="0" smtClean="0"/>
          </a:p>
          <a:p>
            <a:r>
              <a:rPr lang="en-US" u="sng" dirty="0" smtClean="0"/>
              <a:t>Harmonics</a:t>
            </a:r>
            <a:r>
              <a:rPr lang="en-US" dirty="0" smtClean="0"/>
              <a:t>: partials whose frequencies are integer multiples of a fundamental tone</a:t>
            </a:r>
          </a:p>
          <a:p>
            <a:r>
              <a:rPr lang="en-US" u="sng" dirty="0" smtClean="0"/>
              <a:t>Harmonic series</a:t>
            </a:r>
            <a:r>
              <a:rPr lang="en-US" dirty="0" smtClean="0"/>
              <a:t>: the collection of all harmonic partials (up to infinity) of a given frequency</a:t>
            </a:r>
          </a:p>
          <a:p>
            <a:r>
              <a:rPr lang="en-US" u="sng" dirty="0" smtClean="0"/>
              <a:t>Intervals</a:t>
            </a:r>
            <a:r>
              <a:rPr lang="en-US" dirty="0" smtClean="0"/>
              <a:t>: ratios between frequencies; examples are octave (2:1) and fifth (3:2)</a:t>
            </a:r>
          </a:p>
          <a:p>
            <a:r>
              <a:rPr lang="en-US" u="sng" dirty="0" smtClean="0"/>
              <a:t>Relative phase</a:t>
            </a:r>
            <a:r>
              <a:rPr lang="en-US" dirty="0" smtClean="0"/>
              <a:t>: phase of a partial relative to the lowest partial</a:t>
            </a:r>
          </a:p>
          <a:p>
            <a:r>
              <a:rPr lang="en-US" u="sng" dirty="0" smtClean="0"/>
              <a:t>Remark</a:t>
            </a:r>
            <a:r>
              <a:rPr lang="en-US" dirty="0" smtClean="0"/>
              <a:t>: relative phase has little effect on the synthesis of sounds, but great effect on the re-synthesis of Fourier-analyzed sounds</a:t>
            </a:r>
          </a:p>
        </p:txBody>
      </p:sp>
    </p:spTree>
    <p:extLst>
      <p:ext uri="{BB962C8B-B14F-4D97-AF65-F5344CB8AC3E}">
        <p14:creationId xmlns:p14="http://schemas.microsoft.com/office/powerpoint/2010/main" val="20492798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141413" y="0"/>
                <a:ext cx="9905998" cy="6858000"/>
              </a:xfrm>
            </p:spPr>
            <p:txBody>
              <a:bodyPr>
                <a:normAutofit/>
              </a:bodyPr>
              <a:lstStyle/>
              <a:p>
                <a:r>
                  <a:rPr lang="en-US" u="sng" dirty="0" smtClean="0"/>
                  <a:t>Sawtooth wave</a:t>
                </a:r>
                <a:r>
                  <a:rPr lang="en-US" dirty="0" smtClean="0"/>
                  <a:t>:</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charset="0"/>
                        </a:rPr>
                        <m:t>𝑓</m:t>
                      </m:r>
                      <m:d>
                        <m:dPr>
                          <m:ctrlPr>
                            <a:rPr lang="en-US" b="0" i="1" smtClean="0">
                              <a:latin typeface="Cambria Math" charset="0"/>
                            </a:rPr>
                          </m:ctrlPr>
                        </m:dPr>
                        <m:e>
                          <m:r>
                            <a:rPr lang="en-US" b="0" i="1" smtClean="0">
                              <a:latin typeface="Cambria Math" charset="0"/>
                            </a:rPr>
                            <m:t>𝑡</m:t>
                          </m:r>
                        </m:e>
                      </m:d>
                      <m:r>
                        <a:rPr lang="en-US" b="0" i="1" smtClean="0">
                          <a:latin typeface="Cambria Math" charset="0"/>
                        </a:rPr>
                        <m:t>=</m:t>
                      </m:r>
                      <m:nary>
                        <m:naryPr>
                          <m:chr m:val="∑"/>
                          <m:ctrlPr>
                            <a:rPr lang="is-IS" i="1" smtClean="0">
                              <a:latin typeface="Cambria Math" charset="0"/>
                            </a:rPr>
                          </m:ctrlPr>
                        </m:naryPr>
                        <m:sub>
                          <m:r>
                            <m:rPr>
                              <m:brk m:alnAt="23"/>
                            </m:rPr>
                            <a:rPr lang="en-US" b="0" i="1" smtClean="0">
                              <a:latin typeface="Cambria Math" charset="0"/>
                            </a:rPr>
                            <m:t>𝑛</m:t>
                          </m:r>
                          <m:r>
                            <a:rPr lang="en-US" b="0" i="1" smtClean="0">
                              <a:latin typeface="Cambria Math" charset="0"/>
                            </a:rPr>
                            <m:t>=1</m:t>
                          </m:r>
                        </m:sub>
                        <m:sup>
                          <m:r>
                            <a:rPr lang="en-US" b="0" i="1" smtClean="0">
                              <a:latin typeface="Cambria Math" charset="0"/>
                            </a:rPr>
                            <m:t>∞</m:t>
                          </m:r>
                        </m:sup>
                        <m:e>
                          <m:f>
                            <m:fPr>
                              <m:ctrlPr>
                                <a:rPr lang="bg-BG" i="1" smtClean="0">
                                  <a:latin typeface="Cambria Math" charset="0"/>
                                </a:rPr>
                              </m:ctrlPr>
                            </m:fPr>
                            <m:num>
                              <m:func>
                                <m:funcPr>
                                  <m:ctrlPr>
                                    <a:rPr lang="en-US" i="1" smtClean="0">
                                      <a:latin typeface="Cambria Math" charset="0"/>
                                    </a:rPr>
                                  </m:ctrlPr>
                                </m:funcPr>
                                <m:fName>
                                  <m:r>
                                    <m:rPr>
                                      <m:sty m:val="p"/>
                                    </m:rPr>
                                    <a:rPr lang="en-US" i="0" smtClean="0">
                                      <a:latin typeface="Cambria Math" charset="0"/>
                                    </a:rPr>
                                    <m:t>sin</m:t>
                                  </m:r>
                                </m:fName>
                                <m:e>
                                  <m:d>
                                    <m:dPr>
                                      <m:ctrlPr>
                                        <a:rPr lang="en-US" b="0" i="1" smtClean="0">
                                          <a:latin typeface="Cambria Math" charset="0"/>
                                        </a:rPr>
                                      </m:ctrlPr>
                                    </m:dPr>
                                    <m:e>
                                      <m:r>
                                        <a:rPr lang="en-US" b="0" i="1" smtClean="0">
                                          <a:latin typeface="Cambria Math" charset="0"/>
                                        </a:rPr>
                                        <m:t>2 </m:t>
                                      </m:r>
                                      <m:r>
                                        <a:rPr lang="en-US" b="0" i="1" smtClean="0">
                                          <a:latin typeface="Cambria Math" charset="0"/>
                                        </a:rPr>
                                        <m:t>𝜋</m:t>
                                      </m:r>
                                      <m:r>
                                        <a:rPr lang="en-US" b="0" i="1" smtClean="0">
                                          <a:latin typeface="Cambria Math" charset="0"/>
                                        </a:rPr>
                                        <m:t>𝑛𝑡</m:t>
                                      </m:r>
                                    </m:e>
                                  </m:d>
                                </m:e>
                              </m:func>
                            </m:num>
                            <m:den>
                              <m:r>
                                <a:rPr lang="en-US" b="0" i="1" smtClean="0">
                                  <a:latin typeface="Cambria Math" charset="0"/>
                                </a:rPr>
                                <m:t>𝑛</m:t>
                              </m:r>
                            </m:den>
                          </m:f>
                        </m:e>
                      </m:nary>
                    </m:oMath>
                  </m:oMathPara>
                </a14:m>
                <a:endParaRPr lang="en-US" dirty="0" smtClean="0"/>
              </a:p>
              <a:p>
                <a:r>
                  <a:rPr lang="en-US" u="sng" dirty="0" smtClean="0"/>
                  <a:t>Square </a:t>
                </a:r>
                <a:r>
                  <a:rPr lang="en-US" u="sng" dirty="0"/>
                  <a:t>wave</a:t>
                </a:r>
                <a:r>
                  <a:rPr lang="en-US" dirty="0"/>
                  <a:t>:</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charset="0"/>
                        </a:rPr>
                        <m:t>𝑓</m:t>
                      </m:r>
                      <m:d>
                        <m:dPr>
                          <m:ctrlPr>
                            <a:rPr lang="en-US" b="0" i="1" smtClean="0">
                              <a:latin typeface="Cambria Math" charset="0"/>
                            </a:rPr>
                          </m:ctrlPr>
                        </m:dPr>
                        <m:e>
                          <m:r>
                            <a:rPr lang="en-US" b="0" i="1" smtClean="0">
                              <a:latin typeface="Cambria Math" charset="0"/>
                            </a:rPr>
                            <m:t>𝑡</m:t>
                          </m:r>
                        </m:e>
                      </m:d>
                      <m:r>
                        <a:rPr lang="en-US" b="0" i="1" smtClean="0">
                          <a:latin typeface="Cambria Math" charset="0"/>
                        </a:rPr>
                        <m:t>=</m:t>
                      </m:r>
                      <m:nary>
                        <m:naryPr>
                          <m:chr m:val="∑"/>
                          <m:ctrlPr>
                            <a:rPr lang="is-IS" i="1">
                              <a:latin typeface="Cambria Math" charset="0"/>
                            </a:rPr>
                          </m:ctrlPr>
                        </m:naryPr>
                        <m:sub>
                          <m:r>
                            <m:rPr>
                              <m:brk m:alnAt="23"/>
                            </m:rPr>
                            <a:rPr lang="en-US" i="1">
                              <a:latin typeface="Cambria Math" charset="0"/>
                            </a:rPr>
                            <m:t>𝑛</m:t>
                          </m:r>
                          <m:r>
                            <a:rPr lang="en-US" i="1">
                              <a:latin typeface="Cambria Math" charset="0"/>
                            </a:rPr>
                            <m:t>=1</m:t>
                          </m:r>
                        </m:sub>
                        <m:sup>
                          <m:r>
                            <a:rPr lang="en-US" i="1">
                              <a:latin typeface="Cambria Math" charset="0"/>
                            </a:rPr>
                            <m:t>∞</m:t>
                          </m:r>
                        </m:sup>
                        <m:e>
                          <m:f>
                            <m:fPr>
                              <m:ctrlPr>
                                <a:rPr lang="bg-BG" i="1">
                                  <a:latin typeface="Cambria Math" charset="0"/>
                                </a:rPr>
                              </m:ctrlPr>
                            </m:fPr>
                            <m:num>
                              <m:func>
                                <m:funcPr>
                                  <m:ctrlPr>
                                    <a:rPr lang="en-US" i="1">
                                      <a:latin typeface="Cambria Math" charset="0"/>
                                    </a:rPr>
                                  </m:ctrlPr>
                                </m:funcPr>
                                <m:fName>
                                  <m:r>
                                    <m:rPr>
                                      <m:sty m:val="p"/>
                                    </m:rPr>
                                    <a:rPr lang="en-US">
                                      <a:latin typeface="Cambria Math" charset="0"/>
                                    </a:rPr>
                                    <m:t>sin</m:t>
                                  </m:r>
                                </m:fName>
                                <m:e>
                                  <m:d>
                                    <m:dPr>
                                      <m:begChr m:val="["/>
                                      <m:endChr m:val="]"/>
                                      <m:ctrlPr>
                                        <a:rPr lang="en-US" b="0" i="1" smtClean="0">
                                          <a:latin typeface="Cambria Math" charset="0"/>
                                        </a:rPr>
                                      </m:ctrlPr>
                                    </m:dPr>
                                    <m:e>
                                      <m:r>
                                        <a:rPr lang="en-US" b="0" i="1" smtClean="0">
                                          <a:latin typeface="Cambria Math" charset="0"/>
                                        </a:rPr>
                                        <m:t>2</m:t>
                                      </m:r>
                                      <m:r>
                                        <a:rPr lang="en-US" b="0" i="1" smtClean="0">
                                          <a:latin typeface="Cambria Math" charset="0"/>
                                        </a:rPr>
                                        <m:t>𝜋</m:t>
                                      </m:r>
                                      <m:d>
                                        <m:dPr>
                                          <m:ctrlPr>
                                            <a:rPr lang="en-US" b="0" i="1" smtClean="0">
                                              <a:latin typeface="Cambria Math" charset="0"/>
                                            </a:rPr>
                                          </m:ctrlPr>
                                        </m:dPr>
                                        <m:e>
                                          <m:r>
                                            <a:rPr lang="en-US" b="0" i="1" smtClean="0">
                                              <a:latin typeface="Cambria Math" charset="0"/>
                                            </a:rPr>
                                            <m:t>2</m:t>
                                          </m:r>
                                          <m:r>
                                            <a:rPr lang="en-US" b="0" i="1" smtClean="0">
                                              <a:latin typeface="Cambria Math" charset="0"/>
                                            </a:rPr>
                                            <m:t>𝑛</m:t>
                                          </m:r>
                                          <m:r>
                                            <a:rPr lang="en-US" b="0" i="1" smtClean="0">
                                              <a:latin typeface="Cambria Math" charset="0"/>
                                            </a:rPr>
                                            <m:t>−1</m:t>
                                          </m:r>
                                        </m:e>
                                      </m:d>
                                      <m:r>
                                        <a:rPr lang="en-US" b="0" i="1" smtClean="0">
                                          <a:latin typeface="Cambria Math" charset="0"/>
                                        </a:rPr>
                                        <m:t>𝑡</m:t>
                                      </m:r>
                                    </m:e>
                                  </m:d>
                                </m:e>
                              </m:func>
                            </m:num>
                            <m:den>
                              <m:r>
                                <a:rPr lang="en-US" b="0" i="1" smtClean="0">
                                  <a:latin typeface="Cambria Math" charset="0"/>
                                </a:rPr>
                                <m:t>2</m:t>
                              </m:r>
                              <m:r>
                                <a:rPr lang="en-US" i="1">
                                  <a:latin typeface="Cambria Math" charset="0"/>
                                </a:rPr>
                                <m:t>𝑛</m:t>
                              </m:r>
                              <m:r>
                                <a:rPr lang="en-US" b="0" i="1" smtClean="0">
                                  <a:latin typeface="Cambria Math" charset="0"/>
                                </a:rPr>
                                <m:t>−1</m:t>
                              </m:r>
                            </m:den>
                          </m:f>
                        </m:e>
                      </m:nary>
                    </m:oMath>
                  </m:oMathPara>
                </a14:m>
                <a:endParaRPr lang="en-US" dirty="0"/>
              </a:p>
              <a:p>
                <a:r>
                  <a:rPr lang="en-US" u="sng" dirty="0" smtClean="0"/>
                  <a:t>Triangular </a:t>
                </a:r>
                <a:r>
                  <a:rPr lang="en-US" u="sng" dirty="0"/>
                  <a:t>wave</a:t>
                </a:r>
                <a:r>
                  <a:rPr lang="en-US" dirty="0"/>
                  <a:t>:</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charset="0"/>
                        </a:rPr>
                        <m:t>𝑓</m:t>
                      </m:r>
                      <m:d>
                        <m:dPr>
                          <m:ctrlPr>
                            <a:rPr lang="en-US" b="0" i="1" smtClean="0">
                              <a:latin typeface="Cambria Math" charset="0"/>
                            </a:rPr>
                          </m:ctrlPr>
                        </m:dPr>
                        <m:e>
                          <m:r>
                            <a:rPr lang="en-US" b="0" i="1" smtClean="0">
                              <a:latin typeface="Cambria Math" charset="0"/>
                            </a:rPr>
                            <m:t>𝑡</m:t>
                          </m:r>
                        </m:e>
                      </m:d>
                      <m:r>
                        <a:rPr lang="en-US" b="0" i="1" smtClean="0">
                          <a:latin typeface="Cambria Math" charset="0"/>
                        </a:rPr>
                        <m:t>=</m:t>
                      </m:r>
                      <m:nary>
                        <m:naryPr>
                          <m:chr m:val="∑"/>
                          <m:ctrlPr>
                            <a:rPr lang="is-IS" i="1">
                              <a:latin typeface="Cambria Math" charset="0"/>
                            </a:rPr>
                          </m:ctrlPr>
                        </m:naryPr>
                        <m:sub>
                          <m:r>
                            <m:rPr>
                              <m:brk m:alnAt="23"/>
                            </m:rPr>
                            <a:rPr lang="en-US" i="1">
                              <a:latin typeface="Cambria Math" charset="0"/>
                            </a:rPr>
                            <m:t>𝑛</m:t>
                          </m:r>
                          <m:r>
                            <a:rPr lang="en-US" i="1">
                              <a:latin typeface="Cambria Math" charset="0"/>
                            </a:rPr>
                            <m:t>=1</m:t>
                          </m:r>
                        </m:sub>
                        <m:sup>
                          <m:r>
                            <a:rPr lang="en-US" i="1">
                              <a:latin typeface="Cambria Math" charset="0"/>
                            </a:rPr>
                            <m:t>∞</m:t>
                          </m:r>
                        </m:sup>
                        <m:e>
                          <m:f>
                            <m:fPr>
                              <m:ctrlPr>
                                <a:rPr lang="bg-BG" i="1">
                                  <a:latin typeface="Cambria Math" charset="0"/>
                                </a:rPr>
                              </m:ctrlPr>
                            </m:fPr>
                            <m:num>
                              <m:func>
                                <m:funcPr>
                                  <m:ctrlPr>
                                    <a:rPr lang="en-US" b="0" i="1" smtClean="0">
                                      <a:latin typeface="Cambria Math" charset="0"/>
                                    </a:rPr>
                                  </m:ctrlPr>
                                </m:funcPr>
                                <m:fName>
                                  <m:r>
                                    <m:rPr>
                                      <m:sty m:val="p"/>
                                    </m:rPr>
                                    <a:rPr lang="en-US" b="0" i="0" smtClean="0">
                                      <a:latin typeface="Cambria Math" charset="0"/>
                                    </a:rPr>
                                    <m:t>cos</m:t>
                                  </m:r>
                                </m:fName>
                                <m:e>
                                  <m:d>
                                    <m:dPr>
                                      <m:begChr m:val="["/>
                                      <m:endChr m:val="]"/>
                                      <m:ctrlPr>
                                        <a:rPr lang="en-US" b="0" i="1" smtClean="0">
                                          <a:latin typeface="Cambria Math" charset="0"/>
                                        </a:rPr>
                                      </m:ctrlPr>
                                    </m:dPr>
                                    <m:e>
                                      <m:r>
                                        <a:rPr lang="en-US" b="0" i="1" smtClean="0">
                                          <a:latin typeface="Cambria Math" charset="0"/>
                                        </a:rPr>
                                        <m:t>2</m:t>
                                      </m:r>
                                      <m:r>
                                        <a:rPr lang="en-US" b="0" i="1" smtClean="0">
                                          <a:latin typeface="Cambria Math" charset="0"/>
                                        </a:rPr>
                                        <m:t>𝜋</m:t>
                                      </m:r>
                                      <m:d>
                                        <m:dPr>
                                          <m:ctrlPr>
                                            <a:rPr lang="en-US" b="0" i="1" smtClean="0">
                                              <a:latin typeface="Cambria Math" charset="0"/>
                                            </a:rPr>
                                          </m:ctrlPr>
                                        </m:dPr>
                                        <m:e>
                                          <m:r>
                                            <a:rPr lang="en-US" b="0" i="1" smtClean="0">
                                              <a:latin typeface="Cambria Math" charset="0"/>
                                            </a:rPr>
                                            <m:t>2</m:t>
                                          </m:r>
                                          <m:r>
                                            <a:rPr lang="en-US" b="0" i="1" smtClean="0">
                                              <a:latin typeface="Cambria Math" charset="0"/>
                                            </a:rPr>
                                            <m:t>𝑛</m:t>
                                          </m:r>
                                          <m:r>
                                            <a:rPr lang="en-US" b="0" i="1" smtClean="0">
                                              <a:latin typeface="Cambria Math" charset="0"/>
                                            </a:rPr>
                                            <m:t>−1</m:t>
                                          </m:r>
                                        </m:e>
                                      </m:d>
                                      <m:r>
                                        <a:rPr lang="en-US" b="0" i="1" smtClean="0">
                                          <a:latin typeface="Cambria Math" charset="0"/>
                                        </a:rPr>
                                        <m:t>𝑡</m:t>
                                      </m:r>
                                    </m:e>
                                  </m:d>
                                </m:e>
                              </m:func>
                            </m:num>
                            <m:den>
                              <m:sSup>
                                <m:sSupPr>
                                  <m:ctrlPr>
                                    <a:rPr lang="en-US" b="0" i="1" smtClean="0">
                                      <a:latin typeface="Cambria Math" charset="0"/>
                                    </a:rPr>
                                  </m:ctrlPr>
                                </m:sSupPr>
                                <m:e>
                                  <m:d>
                                    <m:dPr>
                                      <m:ctrlPr>
                                        <a:rPr lang="en-US" b="0" i="1" smtClean="0">
                                          <a:latin typeface="Cambria Math" charset="0"/>
                                        </a:rPr>
                                      </m:ctrlPr>
                                    </m:dPr>
                                    <m:e>
                                      <m:r>
                                        <a:rPr lang="en-US" b="0" i="1" smtClean="0">
                                          <a:latin typeface="Cambria Math" charset="0"/>
                                        </a:rPr>
                                        <m:t>2</m:t>
                                      </m:r>
                                      <m:r>
                                        <a:rPr lang="en-US" b="0" i="1" smtClean="0">
                                          <a:latin typeface="Cambria Math" charset="0"/>
                                        </a:rPr>
                                        <m:t>𝑛</m:t>
                                      </m:r>
                                      <m:r>
                                        <a:rPr lang="en-US" b="0" i="1" smtClean="0">
                                          <a:latin typeface="Cambria Math" charset="0"/>
                                        </a:rPr>
                                        <m:t>−1</m:t>
                                      </m:r>
                                    </m:e>
                                  </m:d>
                                </m:e>
                                <m:sup>
                                  <m:r>
                                    <a:rPr lang="en-US" b="0" i="1" smtClean="0">
                                      <a:latin typeface="Cambria Math" charset="0"/>
                                    </a:rPr>
                                    <m:t>2</m:t>
                                  </m:r>
                                </m:sup>
                              </m:sSup>
                            </m:den>
                          </m:f>
                        </m:e>
                      </m:nary>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141413" y="0"/>
                <a:ext cx="9905998" cy="6858000"/>
              </a:xfrm>
              <a:blipFill rotWithShape="0">
                <a:blip r:embed="rId2"/>
                <a:stretch>
                  <a:fillRect l="-985"/>
                </a:stretch>
              </a:blipFill>
            </p:spPr>
            <p:txBody>
              <a:bodyPr/>
              <a:lstStyle/>
              <a:p>
                <a:r>
                  <a:rPr lang="en-US">
                    <a:noFill/>
                  </a:rPr>
                  <a:t> </a:t>
                </a:r>
              </a:p>
            </p:txBody>
          </p:sp>
        </mc:Fallback>
      </mc:AlternateContent>
    </p:spTree>
    <p:extLst>
      <p:ext uri="{BB962C8B-B14F-4D97-AF65-F5344CB8AC3E}">
        <p14:creationId xmlns:p14="http://schemas.microsoft.com/office/powerpoint/2010/main" val="17789109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1413" y="0"/>
            <a:ext cx="9905998" cy="6858000"/>
          </a:xfrm>
        </p:spPr>
        <p:txBody>
          <a:bodyPr>
            <a:normAutofit/>
          </a:bodyPr>
          <a:lstStyle/>
          <a:p>
            <a:r>
              <a:rPr lang="en-US" u="sng" dirty="0" smtClean="0"/>
              <a:t>Transient</a:t>
            </a:r>
            <a:r>
              <a:rPr lang="en-US" dirty="0" smtClean="0"/>
              <a:t>: the “attack” of a sound; transients are crucial to the identification of a sound source; noise is an important part of a transient</a:t>
            </a:r>
          </a:p>
          <a:p>
            <a:r>
              <a:rPr lang="en-US" u="sng" dirty="0" smtClean="0"/>
              <a:t>Formants</a:t>
            </a:r>
            <a:r>
              <a:rPr lang="en-US" dirty="0" smtClean="0"/>
              <a:t>: fixed frequency region in which harmonics are emphasized; Siri is an example of formant synthesis</a:t>
            </a:r>
          </a:p>
          <a:p>
            <a:r>
              <a:rPr lang="en-US" u="sng" dirty="0" smtClean="0"/>
              <a:t>Chorus effect</a:t>
            </a:r>
            <a:r>
              <a:rPr lang="en-US" dirty="0" smtClean="0"/>
              <a:t>: the slight detuning inherent to accumulating human sound sources of the same type and with the “same” frequency</a:t>
            </a:r>
          </a:p>
          <a:p>
            <a:r>
              <a:rPr lang="en-US" u="sng" dirty="0" smtClean="0"/>
              <a:t>Subjective tones</a:t>
            </a:r>
            <a:r>
              <a:rPr lang="en-US" dirty="0" smtClean="0"/>
              <a:t>: were believed to arise from nonlinearities of the inner ear, but are now believed to be entirely psycho-acoustical; aural harmonics and combination tones are the most conspicuous examples</a:t>
            </a:r>
          </a:p>
        </p:txBody>
      </p:sp>
    </p:spTree>
    <p:extLst>
      <p:ext uri="{BB962C8B-B14F-4D97-AF65-F5344CB8AC3E}">
        <p14:creationId xmlns:p14="http://schemas.microsoft.com/office/powerpoint/2010/main" val="10099018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Chapter </a:t>
            </a:r>
            <a:r>
              <a:rPr lang="en-US" dirty="0" smtClean="0"/>
              <a:t>Seven</a:t>
            </a:r>
            <a:endParaRPr lang="en-US" dirty="0"/>
          </a:p>
        </p:txBody>
      </p:sp>
      <p:sp>
        <p:nvSpPr>
          <p:cNvPr id="3" name="Subtitle 2"/>
          <p:cNvSpPr>
            <a:spLocks noGrp="1"/>
          </p:cNvSpPr>
          <p:nvPr>
            <p:ph type="subTitle" idx="1"/>
          </p:nvPr>
        </p:nvSpPr>
        <p:spPr/>
        <p:txBody>
          <a:bodyPr/>
          <a:lstStyle/>
          <a:p>
            <a:r>
              <a:rPr lang="en-US" dirty="0" smtClean="0"/>
              <a:t>Frequency and Pitch</a:t>
            </a:r>
            <a:endParaRPr lang="en-US" dirty="0"/>
          </a:p>
        </p:txBody>
      </p:sp>
    </p:spTree>
    <p:extLst>
      <p:ext uri="{BB962C8B-B14F-4D97-AF65-F5344CB8AC3E}">
        <p14:creationId xmlns:p14="http://schemas.microsoft.com/office/powerpoint/2010/main" val="19654520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1413" y="0"/>
            <a:ext cx="9905998" cy="6858000"/>
          </a:xfrm>
        </p:spPr>
        <p:txBody>
          <a:bodyPr>
            <a:normAutofit/>
          </a:bodyPr>
          <a:lstStyle/>
          <a:p>
            <a:r>
              <a:rPr lang="en-US" u="sng" dirty="0" smtClean="0"/>
              <a:t>Pitch</a:t>
            </a:r>
            <a:r>
              <a:rPr lang="en-US" dirty="0" smtClean="0"/>
              <a:t>: subjective property of sound used to compare frequencies</a:t>
            </a:r>
          </a:p>
          <a:p>
            <a:r>
              <a:rPr lang="en-US" u="sng" dirty="0" smtClean="0"/>
              <a:t>Audible range</a:t>
            </a:r>
            <a:r>
              <a:rPr lang="en-US" dirty="0" smtClean="0"/>
              <a:t>: in practical terms between 15Hz and 15kHz</a:t>
            </a:r>
          </a:p>
          <a:p>
            <a:r>
              <a:rPr lang="en-US" u="sng" dirty="0" smtClean="0"/>
              <a:t>Musical instrument range</a:t>
            </a:r>
            <a:r>
              <a:rPr lang="en-US" dirty="0" smtClean="0"/>
              <a:t>: between 27 and 4200Hz</a:t>
            </a:r>
          </a:p>
          <a:p>
            <a:r>
              <a:rPr lang="en-US" u="sng" dirty="0" smtClean="0"/>
              <a:t>Time and pitch</a:t>
            </a:r>
            <a:r>
              <a:rPr lang="en-US" dirty="0" smtClean="0"/>
              <a:t>: at 100 we need 0.04s, above 1kHz we need 0.013s to discern pitch</a:t>
            </a:r>
          </a:p>
          <a:p>
            <a:r>
              <a:rPr lang="en-US" u="sng" dirty="0" smtClean="0"/>
              <a:t>Amplitude and pitch</a:t>
            </a:r>
            <a:r>
              <a:rPr lang="en-US" dirty="0" smtClean="0"/>
              <a:t>: negligible and almost exclusive to pure tones</a:t>
            </a:r>
          </a:p>
          <a:p>
            <a:r>
              <a:rPr lang="en-US" u="sng" dirty="0" smtClean="0"/>
              <a:t>Medical conditions and pitch</a:t>
            </a:r>
            <a:r>
              <a:rPr lang="en-US" dirty="0" smtClean="0"/>
              <a:t>: </a:t>
            </a:r>
            <a:r>
              <a:rPr lang="en-US" dirty="0" err="1" smtClean="0"/>
              <a:t>diplacusis</a:t>
            </a:r>
            <a:r>
              <a:rPr lang="en-US" dirty="0" smtClean="0"/>
              <a:t> and even sinusitis</a:t>
            </a:r>
          </a:p>
        </p:txBody>
      </p:sp>
    </p:spTree>
    <p:extLst>
      <p:ext uri="{BB962C8B-B14F-4D97-AF65-F5344CB8AC3E}">
        <p14:creationId xmlns:p14="http://schemas.microsoft.com/office/powerpoint/2010/main" val="14932702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1413" y="0"/>
            <a:ext cx="9905998" cy="6858000"/>
          </a:xfrm>
        </p:spPr>
        <p:txBody>
          <a:bodyPr>
            <a:normAutofit/>
          </a:bodyPr>
          <a:lstStyle/>
          <a:p>
            <a:r>
              <a:rPr lang="en-US" u="sng" dirty="0" smtClean="0"/>
              <a:t>Medical conditions and pitch</a:t>
            </a:r>
            <a:r>
              <a:rPr lang="en-US" dirty="0" smtClean="0"/>
              <a:t>: </a:t>
            </a:r>
            <a:r>
              <a:rPr lang="en-US" dirty="0" err="1" smtClean="0"/>
              <a:t>diplacusis</a:t>
            </a:r>
            <a:r>
              <a:rPr lang="en-US" dirty="0" smtClean="0"/>
              <a:t> and even sinusitis</a:t>
            </a:r>
          </a:p>
          <a:p>
            <a:r>
              <a:rPr lang="en-US" u="sng" dirty="0" smtClean="0"/>
              <a:t>Pitch discrimination</a:t>
            </a:r>
            <a:r>
              <a:rPr lang="en-US" dirty="0" smtClean="0"/>
              <a:t>: up to 400Hz is roughly of 3Hz, above 1kHz stays at around 5Hz</a:t>
            </a:r>
          </a:p>
          <a:p>
            <a:r>
              <a:rPr lang="en-US" u="sng" dirty="0" smtClean="0"/>
              <a:t>Mel scale</a:t>
            </a:r>
            <a:r>
              <a:rPr lang="en-US" dirty="0" smtClean="0"/>
              <a:t>: 1000 </a:t>
            </a:r>
            <a:r>
              <a:rPr lang="en-US" dirty="0" err="1" smtClean="0"/>
              <a:t>mels</a:t>
            </a:r>
            <a:r>
              <a:rPr lang="en-US" dirty="0" smtClean="0"/>
              <a:t> = 1kHz; not relevant to musicians</a:t>
            </a:r>
          </a:p>
          <a:p>
            <a:r>
              <a:rPr lang="en-US" u="sng" dirty="0" smtClean="0"/>
              <a:t>Missing fundamental</a:t>
            </a:r>
            <a:r>
              <a:rPr lang="en-US" dirty="0" smtClean="0"/>
              <a:t>: discerning a fundamental frequency in the brain by its harmonic partials</a:t>
            </a:r>
          </a:p>
          <a:p>
            <a:r>
              <a:rPr lang="en-US" u="sng" dirty="0" smtClean="0"/>
              <a:t>Periodicity pitch</a:t>
            </a:r>
            <a:r>
              <a:rPr lang="en-US" dirty="0" smtClean="0"/>
              <a:t>: stronger form of combination tone heard up to 1500Hz</a:t>
            </a:r>
          </a:p>
          <a:p>
            <a:r>
              <a:rPr lang="en-US" u="sng" dirty="0" smtClean="0"/>
              <a:t>Absolute pitch</a:t>
            </a:r>
            <a:r>
              <a:rPr lang="en-US" dirty="0" smtClean="0"/>
              <a:t>: recently believed to be related to other losses such as that of facial recognition</a:t>
            </a:r>
            <a:endParaRPr lang="en-US" dirty="0" smtClean="0"/>
          </a:p>
        </p:txBody>
      </p:sp>
    </p:spTree>
    <p:extLst>
      <p:ext uri="{BB962C8B-B14F-4D97-AF65-F5344CB8AC3E}">
        <p14:creationId xmlns:p14="http://schemas.microsoft.com/office/powerpoint/2010/main" val="9953268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Chapter </a:t>
            </a:r>
            <a:r>
              <a:rPr lang="en-US" dirty="0" smtClean="0"/>
              <a:t>eight</a:t>
            </a:r>
            <a:endParaRPr lang="en-US" dirty="0"/>
          </a:p>
        </p:txBody>
      </p:sp>
      <p:sp>
        <p:nvSpPr>
          <p:cNvPr id="3" name="Subtitle 2"/>
          <p:cNvSpPr>
            <a:spLocks noGrp="1"/>
          </p:cNvSpPr>
          <p:nvPr>
            <p:ph type="subTitle" idx="1"/>
          </p:nvPr>
        </p:nvSpPr>
        <p:spPr/>
        <p:txBody>
          <a:bodyPr/>
          <a:lstStyle/>
          <a:p>
            <a:r>
              <a:rPr lang="en-US" dirty="0" smtClean="0"/>
              <a:t>Intervals, Scales, Tuning, and Temperament</a:t>
            </a:r>
            <a:endParaRPr lang="en-US" dirty="0"/>
          </a:p>
        </p:txBody>
      </p:sp>
    </p:spTree>
    <p:extLst>
      <p:ext uri="{BB962C8B-B14F-4D97-AF65-F5344CB8AC3E}">
        <p14:creationId xmlns:p14="http://schemas.microsoft.com/office/powerpoint/2010/main" val="11531237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1141413" y="0"/>
                <a:ext cx="9905998" cy="6858000"/>
              </a:xfrm>
            </p:spPr>
            <p:txBody>
              <a:bodyPr>
                <a:normAutofit/>
              </a:bodyPr>
              <a:lstStyle/>
              <a:p>
                <a:r>
                  <a:rPr lang="en-US" u="sng" dirty="0" smtClean="0"/>
                  <a:t>Interval</a:t>
                </a:r>
                <a:r>
                  <a:rPr lang="en-US" dirty="0" smtClean="0"/>
                  <a:t>: separation of two notes in a musical scale; also frequency ratios that depend on a temperament system</a:t>
                </a:r>
              </a:p>
              <a:p>
                <a:r>
                  <a:rPr lang="en-US" u="sng" dirty="0" smtClean="0"/>
                  <a:t>Pythagorean scale</a:t>
                </a:r>
                <a:r>
                  <a:rPr lang="en-US" dirty="0" smtClean="0"/>
                  <a:t>: is based on perfect fifths and given by</a:t>
                </a:r>
              </a:p>
              <a:p>
                <a:pPr marL="0" indent="0">
                  <a:buNone/>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charset="0"/>
                            </a:rPr>
                          </m:ctrlPr>
                        </m:dPr>
                        <m:e>
                          <m:r>
                            <a:rPr lang="en-US" b="0" i="1" smtClean="0">
                              <a:latin typeface="Cambria Math" charset="0"/>
                            </a:rPr>
                            <m:t>1,</m:t>
                          </m:r>
                          <m:f>
                            <m:fPr>
                              <m:ctrlPr>
                                <a:rPr lang="bg-BG" b="0" i="1" smtClean="0">
                                  <a:latin typeface="Cambria Math" charset="0"/>
                                </a:rPr>
                              </m:ctrlPr>
                            </m:fPr>
                            <m:num>
                              <m:r>
                                <a:rPr lang="en-US" b="0" i="1" smtClean="0">
                                  <a:latin typeface="Cambria Math" charset="0"/>
                                </a:rPr>
                                <m:t>9</m:t>
                              </m:r>
                            </m:num>
                            <m:den>
                              <m:r>
                                <a:rPr lang="en-US" b="0" i="1" smtClean="0">
                                  <a:latin typeface="Cambria Math" charset="0"/>
                                </a:rPr>
                                <m:t>8</m:t>
                              </m:r>
                            </m:den>
                          </m:f>
                          <m:r>
                            <a:rPr lang="en-US" b="0" i="1" smtClean="0">
                              <a:latin typeface="Cambria Math" charset="0"/>
                            </a:rPr>
                            <m:t>,</m:t>
                          </m:r>
                          <m:f>
                            <m:fPr>
                              <m:ctrlPr>
                                <a:rPr lang="bg-BG" i="1">
                                  <a:latin typeface="Cambria Math" charset="0"/>
                                </a:rPr>
                              </m:ctrlPr>
                            </m:fPr>
                            <m:num>
                              <m:r>
                                <a:rPr lang="en-US" b="0" i="1" smtClean="0">
                                  <a:latin typeface="Cambria Math" charset="0"/>
                                </a:rPr>
                                <m:t>81</m:t>
                              </m:r>
                            </m:num>
                            <m:den>
                              <m:r>
                                <a:rPr lang="en-US" b="0" i="1" smtClean="0">
                                  <a:latin typeface="Cambria Math" charset="0"/>
                                </a:rPr>
                                <m:t>64</m:t>
                              </m:r>
                            </m:den>
                          </m:f>
                          <m:r>
                            <a:rPr lang="en-US" b="0" i="1" smtClean="0">
                              <a:latin typeface="Cambria Math" charset="0"/>
                            </a:rPr>
                            <m:t>,</m:t>
                          </m:r>
                          <m:f>
                            <m:fPr>
                              <m:ctrlPr>
                                <a:rPr lang="bg-BG" i="1">
                                  <a:latin typeface="Cambria Math" charset="0"/>
                                </a:rPr>
                              </m:ctrlPr>
                            </m:fPr>
                            <m:num>
                              <m:r>
                                <a:rPr lang="en-US" b="0" i="1" smtClean="0">
                                  <a:latin typeface="Cambria Math" charset="0"/>
                                </a:rPr>
                                <m:t>4</m:t>
                              </m:r>
                            </m:num>
                            <m:den>
                              <m:r>
                                <a:rPr lang="en-US" b="0" i="1" smtClean="0">
                                  <a:latin typeface="Cambria Math" charset="0"/>
                                </a:rPr>
                                <m:t>3</m:t>
                              </m:r>
                            </m:den>
                          </m:f>
                          <m:r>
                            <a:rPr lang="en-US" b="0" i="1" smtClean="0">
                              <a:latin typeface="Cambria Math" charset="0"/>
                            </a:rPr>
                            <m:t>,</m:t>
                          </m:r>
                          <m:f>
                            <m:fPr>
                              <m:ctrlPr>
                                <a:rPr lang="bg-BG" i="1">
                                  <a:latin typeface="Cambria Math" charset="0"/>
                                </a:rPr>
                              </m:ctrlPr>
                            </m:fPr>
                            <m:num>
                              <m:r>
                                <a:rPr lang="en-US" b="0" i="1" smtClean="0">
                                  <a:latin typeface="Cambria Math" charset="0"/>
                                </a:rPr>
                                <m:t>3</m:t>
                              </m:r>
                            </m:num>
                            <m:den>
                              <m:r>
                                <a:rPr lang="en-US" b="0" i="1" smtClean="0">
                                  <a:latin typeface="Cambria Math" charset="0"/>
                                </a:rPr>
                                <m:t>2</m:t>
                              </m:r>
                            </m:den>
                          </m:f>
                          <m:r>
                            <a:rPr lang="en-US" b="0" i="1" smtClean="0">
                              <a:latin typeface="Cambria Math" charset="0"/>
                            </a:rPr>
                            <m:t>,</m:t>
                          </m:r>
                          <m:f>
                            <m:fPr>
                              <m:ctrlPr>
                                <a:rPr lang="bg-BG" i="1">
                                  <a:latin typeface="Cambria Math" charset="0"/>
                                </a:rPr>
                              </m:ctrlPr>
                            </m:fPr>
                            <m:num>
                              <m:r>
                                <a:rPr lang="en-US" b="0" i="1" smtClean="0">
                                  <a:latin typeface="Cambria Math" charset="0"/>
                                </a:rPr>
                                <m:t>27</m:t>
                              </m:r>
                            </m:num>
                            <m:den>
                              <m:r>
                                <a:rPr lang="en-US" b="0" i="1" smtClean="0">
                                  <a:latin typeface="Cambria Math" charset="0"/>
                                </a:rPr>
                                <m:t>16</m:t>
                              </m:r>
                            </m:den>
                          </m:f>
                          <m:r>
                            <a:rPr lang="en-US" b="0" i="1" smtClean="0">
                              <a:latin typeface="Cambria Math" charset="0"/>
                            </a:rPr>
                            <m:t>,</m:t>
                          </m:r>
                          <m:f>
                            <m:fPr>
                              <m:ctrlPr>
                                <a:rPr lang="bg-BG" i="1">
                                  <a:latin typeface="Cambria Math" charset="0"/>
                                </a:rPr>
                              </m:ctrlPr>
                            </m:fPr>
                            <m:num>
                              <m:r>
                                <a:rPr lang="en-US" b="0" i="1" smtClean="0">
                                  <a:latin typeface="Cambria Math" charset="0"/>
                                </a:rPr>
                                <m:t>243</m:t>
                              </m:r>
                            </m:num>
                            <m:den>
                              <m:r>
                                <a:rPr lang="en-US" b="0" i="1" smtClean="0">
                                  <a:latin typeface="Cambria Math" charset="0"/>
                                </a:rPr>
                                <m:t>128</m:t>
                              </m:r>
                            </m:den>
                          </m:f>
                          <m:r>
                            <a:rPr lang="en-US" b="0" i="1" smtClean="0">
                              <a:latin typeface="Cambria Math" charset="0"/>
                            </a:rPr>
                            <m:t>,2</m:t>
                          </m:r>
                        </m:e>
                      </m:d>
                    </m:oMath>
                  </m:oMathPara>
                </a14:m>
                <a:endParaRPr lang="en-US" dirty="0" smtClean="0"/>
              </a:p>
              <a:p>
                <a:r>
                  <a:rPr lang="en-US" u="sng" dirty="0" smtClean="0"/>
                  <a:t>Pythagorean comma</a:t>
                </a:r>
                <a:r>
                  <a:rPr lang="en-US" dirty="0" smtClean="0"/>
                  <a:t>: is the ratio 531441:524288 that occurs at both ends of a </a:t>
                </a:r>
                <a:r>
                  <a:rPr lang="en-US" dirty="0"/>
                  <a:t>P</a:t>
                </a:r>
                <a:r>
                  <a:rPr lang="en-US" dirty="0" smtClean="0"/>
                  <a:t>ythagorean scale</a:t>
                </a:r>
              </a:p>
              <a:p>
                <a:r>
                  <a:rPr lang="en-US" u="sng" dirty="0"/>
                  <a:t>Just intonation</a:t>
                </a:r>
                <a:r>
                  <a:rPr lang="en-US" dirty="0"/>
                  <a:t>: is obtained by picking low ratios in the harmonic series and given by</a:t>
                </a:r>
              </a:p>
              <a:p>
                <a:pPr marL="0" indent="0">
                  <a:buNone/>
                </a:pPr>
                <a14:m>
                  <m:oMathPara xmlns:m="http://schemas.openxmlformats.org/officeDocument/2006/math">
                    <m:oMathParaPr>
                      <m:jc m:val="centerGroup"/>
                    </m:oMathParaPr>
                    <m:oMath xmlns:m="http://schemas.openxmlformats.org/officeDocument/2006/math">
                      <m:d>
                        <m:dPr>
                          <m:begChr m:val="{"/>
                          <m:endChr m:val="}"/>
                          <m:ctrlPr>
                            <a:rPr lang="en-US" i="1">
                              <a:latin typeface="Cambria Math" charset="0"/>
                            </a:rPr>
                          </m:ctrlPr>
                        </m:dPr>
                        <m:e>
                          <m:r>
                            <a:rPr lang="en-US" i="1">
                              <a:latin typeface="Cambria Math" charset="0"/>
                            </a:rPr>
                            <m:t>1,</m:t>
                          </m:r>
                          <m:f>
                            <m:fPr>
                              <m:ctrlPr>
                                <a:rPr lang="bg-BG" i="1">
                                  <a:latin typeface="Cambria Math" charset="0"/>
                                </a:rPr>
                              </m:ctrlPr>
                            </m:fPr>
                            <m:num>
                              <m:r>
                                <a:rPr lang="en-US" i="1">
                                  <a:latin typeface="Cambria Math" charset="0"/>
                                </a:rPr>
                                <m:t>9</m:t>
                              </m:r>
                            </m:num>
                            <m:den>
                              <m:r>
                                <a:rPr lang="en-US" i="1">
                                  <a:latin typeface="Cambria Math" charset="0"/>
                                </a:rPr>
                                <m:t>8</m:t>
                              </m:r>
                            </m:den>
                          </m:f>
                          <m:r>
                            <a:rPr lang="en-US" i="1">
                              <a:latin typeface="Cambria Math" charset="0"/>
                            </a:rPr>
                            <m:t>,</m:t>
                          </m:r>
                          <m:f>
                            <m:fPr>
                              <m:ctrlPr>
                                <a:rPr lang="bg-BG" i="1">
                                  <a:latin typeface="Cambria Math" charset="0"/>
                                </a:rPr>
                              </m:ctrlPr>
                            </m:fPr>
                            <m:num>
                              <m:r>
                                <a:rPr lang="en-US" i="1">
                                  <a:latin typeface="Cambria Math" charset="0"/>
                                </a:rPr>
                                <m:t>5</m:t>
                              </m:r>
                            </m:num>
                            <m:den>
                              <m:r>
                                <a:rPr lang="en-US" i="1">
                                  <a:latin typeface="Cambria Math" charset="0"/>
                                </a:rPr>
                                <m:t>4</m:t>
                              </m:r>
                            </m:den>
                          </m:f>
                          <m:r>
                            <a:rPr lang="en-US" i="1">
                              <a:latin typeface="Cambria Math" charset="0"/>
                            </a:rPr>
                            <m:t>,</m:t>
                          </m:r>
                          <m:f>
                            <m:fPr>
                              <m:ctrlPr>
                                <a:rPr lang="bg-BG" i="1">
                                  <a:latin typeface="Cambria Math" charset="0"/>
                                </a:rPr>
                              </m:ctrlPr>
                            </m:fPr>
                            <m:num>
                              <m:r>
                                <a:rPr lang="en-US" i="1">
                                  <a:latin typeface="Cambria Math" charset="0"/>
                                </a:rPr>
                                <m:t>4</m:t>
                              </m:r>
                            </m:num>
                            <m:den>
                              <m:r>
                                <a:rPr lang="en-US" i="1">
                                  <a:latin typeface="Cambria Math" charset="0"/>
                                </a:rPr>
                                <m:t>3</m:t>
                              </m:r>
                            </m:den>
                          </m:f>
                          <m:r>
                            <a:rPr lang="en-US" i="1">
                              <a:latin typeface="Cambria Math" charset="0"/>
                            </a:rPr>
                            <m:t>,</m:t>
                          </m:r>
                          <m:f>
                            <m:fPr>
                              <m:ctrlPr>
                                <a:rPr lang="bg-BG" i="1">
                                  <a:latin typeface="Cambria Math" charset="0"/>
                                </a:rPr>
                              </m:ctrlPr>
                            </m:fPr>
                            <m:num>
                              <m:r>
                                <a:rPr lang="en-US" i="1">
                                  <a:latin typeface="Cambria Math" charset="0"/>
                                </a:rPr>
                                <m:t>3</m:t>
                              </m:r>
                            </m:num>
                            <m:den>
                              <m:r>
                                <a:rPr lang="en-US" i="1">
                                  <a:latin typeface="Cambria Math" charset="0"/>
                                </a:rPr>
                                <m:t>2</m:t>
                              </m:r>
                            </m:den>
                          </m:f>
                          <m:r>
                            <a:rPr lang="en-US" i="1">
                              <a:latin typeface="Cambria Math" charset="0"/>
                            </a:rPr>
                            <m:t>,</m:t>
                          </m:r>
                          <m:f>
                            <m:fPr>
                              <m:ctrlPr>
                                <a:rPr lang="bg-BG" i="1">
                                  <a:latin typeface="Cambria Math" charset="0"/>
                                </a:rPr>
                              </m:ctrlPr>
                            </m:fPr>
                            <m:num>
                              <m:r>
                                <a:rPr lang="en-US" i="1">
                                  <a:latin typeface="Cambria Math" charset="0"/>
                                </a:rPr>
                                <m:t>5</m:t>
                              </m:r>
                            </m:num>
                            <m:den>
                              <m:r>
                                <a:rPr lang="en-US" i="1">
                                  <a:latin typeface="Cambria Math" charset="0"/>
                                </a:rPr>
                                <m:t>3</m:t>
                              </m:r>
                            </m:den>
                          </m:f>
                          <m:r>
                            <a:rPr lang="en-US" i="1">
                              <a:latin typeface="Cambria Math" charset="0"/>
                            </a:rPr>
                            <m:t>,</m:t>
                          </m:r>
                          <m:f>
                            <m:fPr>
                              <m:ctrlPr>
                                <a:rPr lang="bg-BG" i="1">
                                  <a:latin typeface="Cambria Math" charset="0"/>
                                </a:rPr>
                              </m:ctrlPr>
                            </m:fPr>
                            <m:num>
                              <m:r>
                                <a:rPr lang="en-US" i="1">
                                  <a:latin typeface="Cambria Math" charset="0"/>
                                </a:rPr>
                                <m:t>15</m:t>
                              </m:r>
                            </m:num>
                            <m:den>
                              <m:r>
                                <a:rPr lang="en-US" i="1">
                                  <a:latin typeface="Cambria Math" charset="0"/>
                                </a:rPr>
                                <m:t>8</m:t>
                              </m:r>
                            </m:den>
                          </m:f>
                          <m:r>
                            <a:rPr lang="en-US" i="1">
                              <a:latin typeface="Cambria Math" charset="0"/>
                            </a:rPr>
                            <m:t>,2</m:t>
                          </m:r>
                        </m:e>
                      </m:d>
                    </m:oMath>
                  </m:oMathPara>
                </a14:m>
                <a:endParaRPr lang="en-US" dirty="0" smtClean="0"/>
              </a:p>
              <a:p>
                <a:r>
                  <a:rPr lang="en-US" u="sng" dirty="0" smtClean="0"/>
                  <a:t>Just intervals</a:t>
                </a:r>
                <a:r>
                  <a:rPr lang="en-US" dirty="0" smtClean="0"/>
                  <a:t>: are given by</a:t>
                </a:r>
              </a:p>
              <a:p>
                <a:pPr marL="0" indent="0">
                  <a:buNone/>
                </a:pPr>
                <a14:m>
                  <m:oMathPara xmlns:m="http://schemas.openxmlformats.org/officeDocument/2006/math">
                    <m:oMathParaPr>
                      <m:jc m:val="centerGroup"/>
                    </m:oMathParaPr>
                    <m:oMath xmlns:m="http://schemas.openxmlformats.org/officeDocument/2006/math">
                      <m:d>
                        <m:dPr>
                          <m:begChr m:val="{"/>
                          <m:endChr m:val="}"/>
                          <m:ctrlPr>
                            <a:rPr lang="en-US" i="1">
                              <a:latin typeface="Cambria Math" charset="0"/>
                            </a:rPr>
                          </m:ctrlPr>
                        </m:dPr>
                        <m:e>
                          <m:f>
                            <m:fPr>
                              <m:ctrlPr>
                                <a:rPr lang="bg-BG" i="1">
                                  <a:latin typeface="Cambria Math" charset="0"/>
                                </a:rPr>
                              </m:ctrlPr>
                            </m:fPr>
                            <m:num>
                              <m:r>
                                <a:rPr lang="en-US" i="1">
                                  <a:latin typeface="Cambria Math" charset="0"/>
                                </a:rPr>
                                <m:t>9</m:t>
                              </m:r>
                            </m:num>
                            <m:den>
                              <m:r>
                                <a:rPr lang="en-US" i="1">
                                  <a:latin typeface="Cambria Math" charset="0"/>
                                </a:rPr>
                                <m:t>8</m:t>
                              </m:r>
                            </m:den>
                          </m:f>
                          <m:r>
                            <a:rPr lang="en-US" i="1">
                              <a:latin typeface="Cambria Math" charset="0"/>
                            </a:rPr>
                            <m:t>,</m:t>
                          </m:r>
                          <m:f>
                            <m:fPr>
                              <m:ctrlPr>
                                <a:rPr lang="bg-BG" i="1">
                                  <a:latin typeface="Cambria Math" charset="0"/>
                                </a:rPr>
                              </m:ctrlPr>
                            </m:fPr>
                            <m:num>
                              <m:r>
                                <a:rPr lang="en-US" b="0" i="1" smtClean="0">
                                  <a:latin typeface="Cambria Math" charset="0"/>
                                </a:rPr>
                                <m:t>10</m:t>
                              </m:r>
                            </m:num>
                            <m:den>
                              <m:r>
                                <a:rPr lang="en-US" b="0" i="1" smtClean="0">
                                  <a:latin typeface="Cambria Math" charset="0"/>
                                </a:rPr>
                                <m:t>9</m:t>
                              </m:r>
                            </m:den>
                          </m:f>
                          <m:r>
                            <a:rPr lang="en-US" i="1">
                              <a:latin typeface="Cambria Math" charset="0"/>
                            </a:rPr>
                            <m:t>,</m:t>
                          </m:r>
                          <m:f>
                            <m:fPr>
                              <m:ctrlPr>
                                <a:rPr lang="bg-BG" i="1">
                                  <a:latin typeface="Cambria Math" charset="0"/>
                                </a:rPr>
                              </m:ctrlPr>
                            </m:fPr>
                            <m:num>
                              <m:r>
                                <a:rPr lang="en-US" b="0" i="1" smtClean="0">
                                  <a:latin typeface="Cambria Math" charset="0"/>
                                </a:rPr>
                                <m:t>16</m:t>
                              </m:r>
                            </m:num>
                            <m:den>
                              <m:r>
                                <a:rPr lang="en-US" b="0" i="1" smtClean="0">
                                  <a:latin typeface="Cambria Math" charset="0"/>
                                </a:rPr>
                                <m:t>15</m:t>
                              </m:r>
                            </m:den>
                          </m:f>
                          <m:r>
                            <a:rPr lang="en-US" i="1">
                              <a:latin typeface="Cambria Math" charset="0"/>
                            </a:rPr>
                            <m:t>,</m:t>
                          </m:r>
                          <m:f>
                            <m:fPr>
                              <m:ctrlPr>
                                <a:rPr lang="bg-BG" i="1">
                                  <a:latin typeface="Cambria Math" charset="0"/>
                                </a:rPr>
                              </m:ctrlPr>
                            </m:fPr>
                            <m:num>
                              <m:r>
                                <a:rPr lang="en-US" b="0" i="1" smtClean="0">
                                  <a:latin typeface="Cambria Math" charset="0"/>
                                </a:rPr>
                                <m:t>9</m:t>
                              </m:r>
                            </m:num>
                            <m:den>
                              <m:r>
                                <a:rPr lang="en-US" b="0" i="1" smtClean="0">
                                  <a:latin typeface="Cambria Math" charset="0"/>
                                </a:rPr>
                                <m:t>8</m:t>
                              </m:r>
                            </m:den>
                          </m:f>
                          <m:r>
                            <a:rPr lang="en-US" i="1">
                              <a:latin typeface="Cambria Math" charset="0"/>
                            </a:rPr>
                            <m:t>,</m:t>
                          </m:r>
                          <m:f>
                            <m:fPr>
                              <m:ctrlPr>
                                <a:rPr lang="bg-BG" i="1">
                                  <a:latin typeface="Cambria Math" charset="0"/>
                                </a:rPr>
                              </m:ctrlPr>
                            </m:fPr>
                            <m:num>
                              <m:r>
                                <a:rPr lang="en-US" b="0" i="1" smtClean="0">
                                  <a:latin typeface="Cambria Math" charset="0"/>
                                </a:rPr>
                                <m:t>10</m:t>
                              </m:r>
                            </m:num>
                            <m:den>
                              <m:r>
                                <a:rPr lang="en-US" b="0" i="1" smtClean="0">
                                  <a:latin typeface="Cambria Math" charset="0"/>
                                </a:rPr>
                                <m:t>9</m:t>
                              </m:r>
                            </m:den>
                          </m:f>
                          <m:r>
                            <a:rPr lang="en-US" i="1">
                              <a:latin typeface="Cambria Math" charset="0"/>
                            </a:rPr>
                            <m:t>,</m:t>
                          </m:r>
                          <m:f>
                            <m:fPr>
                              <m:ctrlPr>
                                <a:rPr lang="bg-BG" i="1">
                                  <a:latin typeface="Cambria Math" charset="0"/>
                                </a:rPr>
                              </m:ctrlPr>
                            </m:fPr>
                            <m:num>
                              <m:r>
                                <a:rPr lang="en-US" b="0" i="1" smtClean="0">
                                  <a:latin typeface="Cambria Math" charset="0"/>
                                </a:rPr>
                                <m:t>9</m:t>
                              </m:r>
                            </m:num>
                            <m:den>
                              <m:r>
                                <a:rPr lang="en-US" i="1">
                                  <a:latin typeface="Cambria Math" charset="0"/>
                                </a:rPr>
                                <m:t>8</m:t>
                              </m:r>
                            </m:den>
                          </m:f>
                          <m:r>
                            <a:rPr lang="en-US" i="1">
                              <a:latin typeface="Cambria Math" charset="0"/>
                            </a:rPr>
                            <m:t>,</m:t>
                          </m:r>
                          <m:f>
                            <m:fPr>
                              <m:ctrlPr>
                                <a:rPr lang="bg-BG" i="1" smtClean="0">
                                  <a:latin typeface="Cambria Math" charset="0"/>
                                </a:rPr>
                              </m:ctrlPr>
                            </m:fPr>
                            <m:num>
                              <m:r>
                                <a:rPr lang="en-US" b="0" i="1" smtClean="0">
                                  <a:latin typeface="Cambria Math" charset="0"/>
                                </a:rPr>
                                <m:t>16</m:t>
                              </m:r>
                            </m:num>
                            <m:den>
                              <m:r>
                                <a:rPr lang="en-US" b="0" i="1" smtClean="0">
                                  <a:latin typeface="Cambria Math" charset="0"/>
                                </a:rPr>
                                <m:t>15</m:t>
                              </m:r>
                            </m:den>
                          </m:f>
                        </m:e>
                      </m:d>
                    </m:oMath>
                  </m:oMathPara>
                </a14:m>
                <a:endParaRPr lang="en-US" dirty="0" smtClean="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1141413" y="0"/>
                <a:ext cx="9905998" cy="6858000"/>
              </a:xfrm>
              <a:blipFill rotWithShape="0">
                <a:blip r:embed="rId2"/>
                <a:stretch>
                  <a:fillRect l="-985"/>
                </a:stretch>
              </a:blipFill>
            </p:spPr>
            <p:txBody>
              <a:bodyPr/>
              <a:lstStyle/>
              <a:p>
                <a:r>
                  <a:rPr lang="en-US">
                    <a:noFill/>
                  </a:rPr>
                  <a:t> </a:t>
                </a:r>
              </a:p>
            </p:txBody>
          </p:sp>
        </mc:Fallback>
      </mc:AlternateContent>
    </p:spTree>
    <p:extLst>
      <p:ext uri="{BB962C8B-B14F-4D97-AF65-F5344CB8AC3E}">
        <p14:creationId xmlns:p14="http://schemas.microsoft.com/office/powerpoint/2010/main" val="723215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141413" y="0"/>
                <a:ext cx="9905998" cy="6858000"/>
              </a:xfrm>
            </p:spPr>
            <p:txBody>
              <a:bodyPr/>
              <a:lstStyle/>
              <a:p>
                <a:r>
                  <a:rPr lang="en-US" dirty="0" smtClean="0"/>
                  <a:t>The magnitude of acceleration is proportional to the magnitude of force</a:t>
                </a:r>
              </a:p>
              <a:p>
                <a:r>
                  <a:rPr lang="en-US" dirty="0" smtClean="0"/>
                  <a:t>Acceleration is inversely proportional to mass</a:t>
                </a:r>
              </a:p>
              <a:p>
                <a:r>
                  <a:rPr lang="en-US" dirty="0" smtClean="0"/>
                  <a:t>Up to constants of proportionality, this means </a:t>
                </a:r>
                <a14:m>
                  <m:oMath xmlns:m="http://schemas.openxmlformats.org/officeDocument/2006/math">
                    <m:r>
                      <a:rPr lang="en-US" b="0" i="1" smtClean="0">
                        <a:latin typeface="Cambria Math" charset="0"/>
                      </a:rPr>
                      <m:t>𝐹</m:t>
                    </m:r>
                    <m:r>
                      <a:rPr lang="el-GR" i="1" smtClean="0">
                        <a:latin typeface="Cambria Math" charset="0"/>
                      </a:rPr>
                      <m:t>=</m:t>
                    </m:r>
                    <m:r>
                      <a:rPr lang="en-US" b="0" i="1" smtClean="0">
                        <a:latin typeface="Cambria Math" charset="0"/>
                      </a:rPr>
                      <m:t>𝑀𝑎</m:t>
                    </m:r>
                  </m:oMath>
                </a14:m>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141413" y="0"/>
                <a:ext cx="9905998" cy="6858000"/>
              </a:xfrm>
              <a:blipFill rotWithShape="0">
                <a:blip r:embed="rId2"/>
                <a:stretch>
                  <a:fillRect l="-985"/>
                </a:stretch>
              </a:blipFill>
            </p:spPr>
            <p:txBody>
              <a:bodyPr/>
              <a:lstStyle/>
              <a:p>
                <a:r>
                  <a:rPr lang="en-US">
                    <a:noFill/>
                  </a:rPr>
                  <a:t> </a:t>
                </a:r>
              </a:p>
            </p:txBody>
          </p:sp>
        </mc:Fallback>
      </mc:AlternateContent>
    </p:spTree>
    <p:extLst>
      <p:ext uri="{BB962C8B-B14F-4D97-AF65-F5344CB8AC3E}">
        <p14:creationId xmlns:p14="http://schemas.microsoft.com/office/powerpoint/2010/main" val="14240063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1141413" y="0"/>
                <a:ext cx="9905998" cy="6858000"/>
              </a:xfrm>
            </p:spPr>
            <p:txBody>
              <a:bodyPr>
                <a:normAutofit/>
              </a:bodyPr>
              <a:lstStyle/>
              <a:p>
                <a:r>
                  <a:rPr lang="en-US" u="sng" dirty="0" smtClean="0"/>
                  <a:t>Syntonic comma</a:t>
                </a:r>
                <a:r>
                  <a:rPr lang="en-US" dirty="0" smtClean="0"/>
                  <a:t>: is the ratio between the Pythagorean thirds and the just-intonation thirds:</a:t>
                </a:r>
              </a:p>
              <a:p>
                <a:pPr marL="0" indent="0">
                  <a:buNone/>
                </a:pPr>
                <a14:m>
                  <m:oMathPara xmlns:m="http://schemas.openxmlformats.org/officeDocument/2006/math">
                    <m:oMathParaPr>
                      <m:jc m:val="centerGroup"/>
                    </m:oMathParaPr>
                    <m:oMath xmlns:m="http://schemas.openxmlformats.org/officeDocument/2006/math">
                      <m:f>
                        <m:fPr>
                          <m:ctrlPr>
                            <a:rPr lang="bg-BG" i="1" smtClean="0">
                              <a:latin typeface="Cambria Math" charset="0"/>
                            </a:rPr>
                          </m:ctrlPr>
                        </m:fPr>
                        <m:num>
                          <m:r>
                            <a:rPr lang="en-US" b="0" i="1" smtClean="0">
                              <a:latin typeface="Cambria Math" charset="0"/>
                            </a:rPr>
                            <m:t>81</m:t>
                          </m:r>
                        </m:num>
                        <m:den>
                          <m:r>
                            <a:rPr lang="en-US" b="0" i="1" smtClean="0">
                              <a:latin typeface="Cambria Math" charset="0"/>
                            </a:rPr>
                            <m:t>64</m:t>
                          </m:r>
                        </m:den>
                      </m:f>
                      <m:r>
                        <a:rPr lang="bg-BG" i="1" smtClean="0">
                          <a:latin typeface="Cambria Math" charset="0"/>
                          <a:ea typeface="Cambria Math" charset="0"/>
                          <a:cs typeface="Cambria Math" charset="0"/>
                        </a:rPr>
                        <m:t>÷</m:t>
                      </m:r>
                      <m:f>
                        <m:fPr>
                          <m:ctrlPr>
                            <a:rPr lang="bg-BG" i="1">
                              <a:latin typeface="Cambria Math" charset="0"/>
                            </a:rPr>
                          </m:ctrlPr>
                        </m:fPr>
                        <m:num>
                          <m:r>
                            <a:rPr lang="en-US" b="0" i="1" smtClean="0">
                              <a:latin typeface="Cambria Math" charset="0"/>
                            </a:rPr>
                            <m:t>5</m:t>
                          </m:r>
                        </m:num>
                        <m:den>
                          <m:r>
                            <a:rPr lang="en-US" i="1">
                              <a:latin typeface="Cambria Math" charset="0"/>
                            </a:rPr>
                            <m:t>4</m:t>
                          </m:r>
                        </m:den>
                      </m:f>
                      <m:r>
                        <a:rPr lang="en-US" b="0" i="1" smtClean="0">
                          <a:latin typeface="Cambria Math" charset="0"/>
                        </a:rPr>
                        <m:t>=</m:t>
                      </m:r>
                      <m:f>
                        <m:fPr>
                          <m:ctrlPr>
                            <a:rPr lang="bg-BG" i="1">
                              <a:latin typeface="Cambria Math" charset="0"/>
                            </a:rPr>
                          </m:ctrlPr>
                        </m:fPr>
                        <m:num>
                          <m:r>
                            <a:rPr lang="en-US" i="1">
                              <a:latin typeface="Cambria Math" charset="0"/>
                            </a:rPr>
                            <m:t>81</m:t>
                          </m:r>
                        </m:num>
                        <m:den>
                          <m:r>
                            <a:rPr lang="en-US" b="0" i="1" smtClean="0">
                              <a:latin typeface="Cambria Math" charset="0"/>
                            </a:rPr>
                            <m:t>80</m:t>
                          </m:r>
                        </m:den>
                      </m:f>
                      <m:r>
                        <a:rPr lang="en-US" b="0" i="1" smtClean="0">
                          <a:latin typeface="Cambria Math" charset="0"/>
                        </a:rPr>
                        <m:t>=</m:t>
                      </m:r>
                      <m:f>
                        <m:fPr>
                          <m:ctrlPr>
                            <a:rPr lang="bg-BG" i="1">
                              <a:latin typeface="Cambria Math" charset="0"/>
                            </a:rPr>
                          </m:ctrlPr>
                        </m:fPr>
                        <m:num>
                          <m:r>
                            <a:rPr lang="en-US" b="0" i="1" smtClean="0">
                              <a:latin typeface="Cambria Math" charset="0"/>
                            </a:rPr>
                            <m:t>6</m:t>
                          </m:r>
                        </m:num>
                        <m:den>
                          <m:r>
                            <a:rPr lang="en-US" b="0" i="1" smtClean="0">
                              <a:latin typeface="Cambria Math" charset="0"/>
                            </a:rPr>
                            <m:t>5</m:t>
                          </m:r>
                        </m:den>
                      </m:f>
                      <m:r>
                        <a:rPr lang="en-US" i="1" smtClean="0">
                          <a:latin typeface="Cambria Math" charset="0"/>
                          <a:ea typeface="Cambria Math" charset="0"/>
                          <a:cs typeface="Cambria Math" charset="0"/>
                        </a:rPr>
                        <m:t>÷</m:t>
                      </m:r>
                      <m:f>
                        <m:fPr>
                          <m:ctrlPr>
                            <a:rPr lang="bg-BG" i="1">
                              <a:latin typeface="Cambria Math" charset="0"/>
                            </a:rPr>
                          </m:ctrlPr>
                        </m:fPr>
                        <m:num>
                          <m:r>
                            <a:rPr lang="en-US" b="0" i="1" smtClean="0">
                              <a:latin typeface="Cambria Math" charset="0"/>
                            </a:rPr>
                            <m:t>32</m:t>
                          </m:r>
                        </m:num>
                        <m:den>
                          <m:r>
                            <a:rPr lang="en-US" b="0" i="1" smtClean="0">
                              <a:latin typeface="Cambria Math" charset="0"/>
                            </a:rPr>
                            <m:t>27</m:t>
                          </m:r>
                        </m:den>
                      </m:f>
                    </m:oMath>
                  </m:oMathPara>
                </a14:m>
                <a:endParaRPr lang="en-US" dirty="0" smtClean="0"/>
              </a:p>
              <a:p>
                <a:r>
                  <a:rPr lang="en-US" u="sng" dirty="0" smtClean="0"/>
                  <a:t>Just intonation</a:t>
                </a:r>
                <a:r>
                  <a:rPr lang="en-US" dirty="0" smtClean="0"/>
                  <a:t>: can be given in terms of a Pythagorean scale by adding or subtracting syntonic commas</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charset="0"/>
                        </a:rPr>
                        <m:t>{0,−2,0,1,−1,0,−1,0,−2,−1,1,−1,0}</m:t>
                      </m:r>
                    </m:oMath>
                  </m:oMathPara>
                </a14:m>
                <a:endParaRPr lang="en-US" dirty="0" smtClean="0"/>
              </a:p>
              <a:p>
                <a:r>
                  <a:rPr lang="en-US" u="sng" dirty="0" err="1" smtClean="0"/>
                  <a:t>Meantone</a:t>
                </a:r>
                <a:r>
                  <a:rPr lang="en-US" u="sng" dirty="0" smtClean="0"/>
                  <a:t> tuning</a:t>
                </a:r>
                <a:r>
                  <a:rPr lang="en-US" dirty="0" smtClean="0"/>
                  <a:t>: is an attempt to correct the unpleasant thirds of the Pythagorean tuning, again given by syntonic commas</a:t>
                </a:r>
              </a:p>
              <a:p>
                <a:pPr marL="0" indent="0">
                  <a:buNone/>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charset="0"/>
                            </a:rPr>
                          </m:ctrlPr>
                        </m:dPr>
                        <m:e>
                          <m:r>
                            <a:rPr lang="en-US" b="0" i="1" smtClean="0">
                              <a:latin typeface="Cambria Math" charset="0"/>
                            </a:rPr>
                            <m:t>0,−</m:t>
                          </m:r>
                          <m:f>
                            <m:fPr>
                              <m:ctrlPr>
                                <a:rPr lang="en-US" b="0" i="1" smtClean="0">
                                  <a:latin typeface="Cambria Math" charset="0"/>
                                </a:rPr>
                              </m:ctrlPr>
                            </m:fPr>
                            <m:num>
                              <m:r>
                                <a:rPr lang="en-US" b="0" i="1" smtClean="0">
                                  <a:latin typeface="Cambria Math" charset="0"/>
                                </a:rPr>
                                <m:t>7</m:t>
                              </m:r>
                            </m:num>
                            <m:den>
                              <m:r>
                                <a:rPr lang="en-US" b="0" i="1" smtClean="0">
                                  <a:latin typeface="Cambria Math" charset="0"/>
                                </a:rPr>
                                <m:t>4</m:t>
                              </m:r>
                            </m:den>
                          </m:f>
                          <m:r>
                            <a:rPr lang="en-US" b="0" i="1" smtClean="0">
                              <a:latin typeface="Cambria Math" charset="0"/>
                            </a:rPr>
                            <m:t>,−</m:t>
                          </m:r>
                          <m:f>
                            <m:fPr>
                              <m:ctrlPr>
                                <a:rPr lang="en-US" b="0" i="1" smtClean="0">
                                  <a:latin typeface="Cambria Math" charset="0"/>
                                </a:rPr>
                              </m:ctrlPr>
                            </m:fPr>
                            <m:num>
                              <m:r>
                                <a:rPr lang="en-US" b="0" i="1" smtClean="0">
                                  <a:latin typeface="Cambria Math" charset="0"/>
                                </a:rPr>
                                <m:t>1</m:t>
                              </m:r>
                            </m:num>
                            <m:den>
                              <m:r>
                                <a:rPr lang="en-US" b="0" i="1" smtClean="0">
                                  <a:latin typeface="Cambria Math" charset="0"/>
                                </a:rPr>
                                <m:t>2</m:t>
                              </m:r>
                            </m:den>
                          </m:f>
                          <m:r>
                            <a:rPr lang="en-US" b="0" i="1" smtClean="0">
                              <a:latin typeface="Cambria Math" charset="0"/>
                            </a:rPr>
                            <m:t>,</m:t>
                          </m:r>
                          <m:f>
                            <m:fPr>
                              <m:ctrlPr>
                                <a:rPr lang="en-US" b="0" i="1" smtClean="0">
                                  <a:latin typeface="Cambria Math" charset="0"/>
                                </a:rPr>
                              </m:ctrlPr>
                            </m:fPr>
                            <m:num>
                              <m:r>
                                <a:rPr lang="en-US" b="0" i="1" smtClean="0">
                                  <a:latin typeface="Cambria Math" charset="0"/>
                                </a:rPr>
                                <m:t>3</m:t>
                              </m:r>
                            </m:num>
                            <m:den>
                              <m:r>
                                <a:rPr lang="en-US" b="0" i="1" smtClean="0">
                                  <a:latin typeface="Cambria Math" charset="0"/>
                                </a:rPr>
                                <m:t>4</m:t>
                              </m:r>
                            </m:den>
                          </m:f>
                          <m:r>
                            <a:rPr lang="en-US" b="0" i="1" smtClean="0">
                              <a:latin typeface="Cambria Math" charset="0"/>
                            </a:rPr>
                            <m:t>,−1,</m:t>
                          </m:r>
                          <m:f>
                            <m:fPr>
                              <m:ctrlPr>
                                <a:rPr lang="en-US" b="0" i="1" smtClean="0">
                                  <a:latin typeface="Cambria Math" charset="0"/>
                                </a:rPr>
                              </m:ctrlPr>
                            </m:fPr>
                            <m:num>
                              <m:r>
                                <a:rPr lang="en-US" b="0" i="1" smtClean="0">
                                  <a:latin typeface="Cambria Math" charset="0"/>
                                </a:rPr>
                                <m:t>1</m:t>
                              </m:r>
                            </m:num>
                            <m:den>
                              <m:r>
                                <a:rPr lang="en-US" b="0" i="1" smtClean="0">
                                  <a:latin typeface="Cambria Math" charset="0"/>
                                </a:rPr>
                                <m:t>4</m:t>
                              </m:r>
                            </m:den>
                          </m:f>
                          <m:r>
                            <a:rPr lang="en-US" b="0" i="1" smtClean="0">
                              <a:latin typeface="Cambria Math" charset="0"/>
                            </a:rPr>
                            <m:t>,−</m:t>
                          </m:r>
                          <m:f>
                            <m:fPr>
                              <m:ctrlPr>
                                <a:rPr lang="en-US" b="0" i="1" smtClean="0">
                                  <a:latin typeface="Cambria Math" charset="0"/>
                                </a:rPr>
                              </m:ctrlPr>
                            </m:fPr>
                            <m:num>
                              <m:r>
                                <a:rPr lang="en-US" b="0" i="1" smtClean="0">
                                  <a:latin typeface="Cambria Math" charset="0"/>
                                </a:rPr>
                                <m:t>3</m:t>
                              </m:r>
                            </m:num>
                            <m:den>
                              <m:r>
                                <a:rPr lang="en-US" b="0" i="1" smtClean="0">
                                  <a:latin typeface="Cambria Math" charset="0"/>
                                </a:rPr>
                                <m:t>2</m:t>
                              </m:r>
                            </m:den>
                          </m:f>
                          <m:r>
                            <a:rPr lang="en-US" b="0" i="1" smtClean="0">
                              <a:latin typeface="Cambria Math" charset="0"/>
                            </a:rPr>
                            <m:t>,−</m:t>
                          </m:r>
                          <m:f>
                            <m:fPr>
                              <m:ctrlPr>
                                <a:rPr lang="en-US" b="0" i="1" smtClean="0">
                                  <a:latin typeface="Cambria Math" charset="0"/>
                                </a:rPr>
                              </m:ctrlPr>
                            </m:fPr>
                            <m:num>
                              <m:r>
                                <a:rPr lang="en-US" b="0" i="1" smtClean="0">
                                  <a:latin typeface="Cambria Math" charset="0"/>
                                </a:rPr>
                                <m:t>1</m:t>
                              </m:r>
                            </m:num>
                            <m:den>
                              <m:r>
                                <a:rPr lang="en-US" b="0" i="1" smtClean="0">
                                  <a:latin typeface="Cambria Math" charset="0"/>
                                </a:rPr>
                                <m:t>4</m:t>
                              </m:r>
                            </m:den>
                          </m:f>
                          <m:r>
                            <a:rPr lang="en-US" b="0" i="1" smtClean="0">
                              <a:latin typeface="Cambria Math" charset="0"/>
                            </a:rPr>
                            <m:t>,−2,−</m:t>
                          </m:r>
                          <m:f>
                            <m:fPr>
                              <m:ctrlPr>
                                <a:rPr lang="en-US" b="0" i="1" smtClean="0">
                                  <a:latin typeface="Cambria Math" charset="0"/>
                                </a:rPr>
                              </m:ctrlPr>
                            </m:fPr>
                            <m:num>
                              <m:r>
                                <a:rPr lang="en-US" b="0" i="1" smtClean="0">
                                  <a:latin typeface="Cambria Math" charset="0"/>
                                </a:rPr>
                                <m:t>3</m:t>
                              </m:r>
                            </m:num>
                            <m:den>
                              <m:r>
                                <a:rPr lang="en-US" b="0" i="1" smtClean="0">
                                  <a:latin typeface="Cambria Math" charset="0"/>
                                </a:rPr>
                                <m:t>4</m:t>
                              </m:r>
                            </m:den>
                          </m:f>
                          <m:r>
                            <a:rPr lang="en-US" b="0" i="1" smtClean="0">
                              <a:latin typeface="Cambria Math" charset="0"/>
                            </a:rPr>
                            <m:t>,</m:t>
                          </m:r>
                          <m:f>
                            <m:fPr>
                              <m:ctrlPr>
                                <a:rPr lang="en-US" b="0" i="1" smtClean="0">
                                  <a:latin typeface="Cambria Math" charset="0"/>
                                </a:rPr>
                              </m:ctrlPr>
                            </m:fPr>
                            <m:num>
                              <m:r>
                                <a:rPr lang="en-US" b="0" i="1" smtClean="0">
                                  <a:latin typeface="Cambria Math" charset="0"/>
                                </a:rPr>
                                <m:t>1</m:t>
                              </m:r>
                            </m:num>
                            <m:den>
                              <m:r>
                                <a:rPr lang="en-US" b="0" i="1" smtClean="0">
                                  <a:latin typeface="Cambria Math" charset="0"/>
                                </a:rPr>
                                <m:t>2</m:t>
                              </m:r>
                            </m:den>
                          </m:f>
                          <m:r>
                            <a:rPr lang="en-US" b="0" i="1" smtClean="0">
                              <a:latin typeface="Cambria Math" charset="0"/>
                            </a:rPr>
                            <m:t>,−</m:t>
                          </m:r>
                          <m:f>
                            <m:fPr>
                              <m:ctrlPr>
                                <a:rPr lang="en-US" b="0" i="1" smtClean="0">
                                  <a:latin typeface="Cambria Math" charset="0"/>
                                </a:rPr>
                              </m:ctrlPr>
                            </m:fPr>
                            <m:num>
                              <m:r>
                                <a:rPr lang="en-US" b="0" i="1" smtClean="0">
                                  <a:latin typeface="Cambria Math" charset="0"/>
                                </a:rPr>
                                <m:t>5</m:t>
                              </m:r>
                            </m:num>
                            <m:den>
                              <m:r>
                                <a:rPr lang="en-US" b="0" i="1" smtClean="0">
                                  <a:latin typeface="Cambria Math" charset="0"/>
                                </a:rPr>
                                <m:t>4</m:t>
                              </m:r>
                            </m:den>
                          </m:f>
                          <m:r>
                            <a:rPr lang="en-US" b="0" i="1" smtClean="0">
                              <a:latin typeface="Cambria Math" charset="0"/>
                            </a:rPr>
                            <m:t>,0</m:t>
                          </m:r>
                        </m:e>
                      </m:d>
                    </m:oMath>
                  </m:oMathPara>
                </a14:m>
                <a:endParaRPr lang="en-US" dirty="0" smtClean="0"/>
              </a:p>
              <a:p>
                <a:r>
                  <a:rPr lang="en-US" u="sng" dirty="0" smtClean="0"/>
                  <a:t>Diesis</a:t>
                </a:r>
                <a:r>
                  <a:rPr lang="en-US" dirty="0" smtClean="0"/>
                  <a:t>: is the interval between G-sharp and A-flat in the </a:t>
                </a:r>
                <a:r>
                  <a:rPr lang="en-US" dirty="0" err="1" smtClean="0"/>
                  <a:t>meantone</a:t>
                </a:r>
                <a:r>
                  <a:rPr lang="en-US" dirty="0" smtClean="0"/>
                  <a:t> tuning that creates the wolf fifth between G-sharp and E-flat</a:t>
                </a:r>
              </a:p>
              <a:p>
                <a:r>
                  <a:rPr lang="en-US" dirty="0" smtClean="0"/>
                  <a:t>Equal temperament: are the </a:t>
                </a:r>
                <a14:m>
                  <m:oMath xmlns:m="http://schemas.openxmlformats.org/officeDocument/2006/math">
                    <m:r>
                      <a:rPr lang="en-US" b="0" i="1" smtClean="0">
                        <a:latin typeface="Cambria Math" charset="0"/>
                      </a:rPr>
                      <m:t>(</m:t>
                    </m:r>
                    <m:r>
                      <a:rPr lang="en-US" b="0" i="1" smtClean="0">
                        <a:latin typeface="Cambria Math" charset="0"/>
                      </a:rPr>
                      <m:t>𝑛</m:t>
                    </m:r>
                    <m:r>
                      <a:rPr lang="en-US" b="0" i="1" smtClean="0">
                        <a:latin typeface="Cambria Math" charset="0"/>
                      </a:rPr>
                      <m:t>−1)</m:t>
                    </m:r>
                  </m:oMath>
                </a14:m>
                <a:r>
                  <a:rPr lang="en-US" dirty="0" smtClean="0"/>
                  <a:t>-powers of an </a:t>
                </a:r>
                <a14:m>
                  <m:oMath xmlns:m="http://schemas.openxmlformats.org/officeDocument/2006/math">
                    <m:r>
                      <a:rPr lang="en-US" b="0" i="1" smtClean="0">
                        <a:latin typeface="Cambria Math" charset="0"/>
                      </a:rPr>
                      <m:t>𝑛</m:t>
                    </m:r>
                  </m:oMath>
                </a14:m>
                <a:r>
                  <a:rPr lang="en-US" baseline="30000" dirty="0" err="1" smtClean="0"/>
                  <a:t>th</a:t>
                </a:r>
                <a:r>
                  <a:rPr lang="en-US" dirty="0" smtClean="0"/>
                  <a:t> root of two</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1141413" y="0"/>
                <a:ext cx="9905998" cy="6858000"/>
              </a:xfrm>
              <a:blipFill rotWithShape="0">
                <a:blip r:embed="rId2"/>
                <a:stretch>
                  <a:fillRect l="-985"/>
                </a:stretch>
              </a:blipFill>
            </p:spPr>
            <p:txBody>
              <a:bodyPr/>
              <a:lstStyle/>
              <a:p>
                <a:r>
                  <a:rPr lang="en-US">
                    <a:noFill/>
                  </a:rPr>
                  <a:t> </a:t>
                </a:r>
              </a:p>
            </p:txBody>
          </p:sp>
        </mc:Fallback>
      </mc:AlternateContent>
    </p:spTree>
    <p:extLst>
      <p:ext uri="{BB962C8B-B14F-4D97-AF65-F5344CB8AC3E}">
        <p14:creationId xmlns:p14="http://schemas.microsoft.com/office/powerpoint/2010/main" val="1545632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1413" y="0"/>
            <a:ext cx="9905998" cy="6858000"/>
          </a:xfrm>
        </p:spPr>
        <p:txBody>
          <a:bodyPr/>
          <a:lstStyle/>
          <a:p>
            <a:r>
              <a:rPr lang="en-US" u="sng" dirty="0" smtClean="0"/>
              <a:t>Newton</a:t>
            </a:r>
            <a:r>
              <a:rPr lang="en-US" dirty="0" smtClean="0"/>
              <a:t>: unit of force corresponding to the acceleration of 1kg of mass by 1m/s</a:t>
            </a:r>
            <a:r>
              <a:rPr lang="en-US" baseline="30000" dirty="0" smtClean="0"/>
              <a:t>2</a:t>
            </a:r>
          </a:p>
          <a:p>
            <a:r>
              <a:rPr lang="en-US" u="sng" dirty="0" smtClean="0"/>
              <a:t>Momentum</a:t>
            </a:r>
            <a:r>
              <a:rPr lang="en-US" dirty="0" smtClean="0"/>
              <a:t>: tendency of a mass in motion to remain in motion</a:t>
            </a:r>
          </a:p>
          <a:p>
            <a:r>
              <a:rPr lang="en-US" u="sng" dirty="0" smtClean="0"/>
              <a:t>Pressure</a:t>
            </a:r>
            <a:r>
              <a:rPr lang="en-US" dirty="0" smtClean="0"/>
              <a:t>: amount of force acting on an area (in n/m</a:t>
            </a:r>
            <a:r>
              <a:rPr lang="en-US" baseline="30000" dirty="0" smtClean="0"/>
              <a:t>2</a:t>
            </a:r>
            <a:r>
              <a:rPr lang="en-US" dirty="0" smtClean="0"/>
              <a:t>)</a:t>
            </a:r>
          </a:p>
          <a:p>
            <a:r>
              <a:rPr lang="en-US" u="sng" dirty="0" smtClean="0"/>
              <a:t>Example</a:t>
            </a:r>
            <a:r>
              <a:rPr lang="en-US" dirty="0" smtClean="0"/>
              <a:t>: ambient(atmospheric) pressure, tire pressure in </a:t>
            </a:r>
            <a:r>
              <a:rPr lang="en-US" dirty="0" err="1" smtClean="0"/>
              <a:t>lb</a:t>
            </a:r>
            <a:r>
              <a:rPr lang="en-US" dirty="0" smtClean="0"/>
              <a:t>/in</a:t>
            </a:r>
            <a:r>
              <a:rPr lang="en-US" baseline="30000" dirty="0" smtClean="0"/>
              <a:t>2</a:t>
            </a:r>
          </a:p>
          <a:p>
            <a:r>
              <a:rPr lang="en-US" u="sng" dirty="0" smtClean="0"/>
              <a:t>Sound</a:t>
            </a:r>
            <a:r>
              <a:rPr lang="en-US" dirty="0" smtClean="0"/>
              <a:t>: small and rapid changes in ambient pressure</a:t>
            </a:r>
          </a:p>
          <a:p>
            <a:r>
              <a:rPr lang="en-US" u="sng" dirty="0" smtClean="0"/>
              <a:t>Work</a:t>
            </a:r>
            <a:r>
              <a:rPr lang="en-US" dirty="0" smtClean="0"/>
              <a:t>: force times the distance moved in the same direction as the force</a:t>
            </a:r>
          </a:p>
          <a:p>
            <a:r>
              <a:rPr lang="en-US" u="sng" dirty="0" smtClean="0"/>
              <a:t>Joule</a:t>
            </a:r>
            <a:r>
              <a:rPr lang="en-US" dirty="0" smtClean="0"/>
              <a:t>: unit of work corresponding (in n/m)</a:t>
            </a:r>
          </a:p>
          <a:p>
            <a:r>
              <a:rPr lang="en-US" u="sng" dirty="0" smtClean="0"/>
              <a:t>Energy</a:t>
            </a:r>
            <a:r>
              <a:rPr lang="en-US" dirty="0" smtClean="0"/>
              <a:t>: saving (potential energy) or expending (kinetic energy) work</a:t>
            </a:r>
          </a:p>
          <a:p>
            <a:r>
              <a:rPr lang="en-US" u="sng" dirty="0" smtClean="0"/>
              <a:t>Power</a:t>
            </a:r>
            <a:r>
              <a:rPr lang="en-US" dirty="0" smtClean="0"/>
              <a:t>: rate at which work is done</a:t>
            </a:r>
          </a:p>
          <a:p>
            <a:r>
              <a:rPr lang="en-US" u="sng" dirty="0" smtClean="0"/>
              <a:t>Watt</a:t>
            </a:r>
            <a:r>
              <a:rPr lang="en-US" dirty="0" smtClean="0"/>
              <a:t>: one joule per second</a:t>
            </a:r>
          </a:p>
        </p:txBody>
      </p:sp>
    </p:spTree>
    <p:extLst>
      <p:ext uri="{BB962C8B-B14F-4D97-AF65-F5344CB8AC3E}">
        <p14:creationId xmlns:p14="http://schemas.microsoft.com/office/powerpoint/2010/main" val="1641981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Chapter two</a:t>
            </a:r>
            <a:endParaRPr lang="en-US" dirty="0"/>
          </a:p>
        </p:txBody>
      </p:sp>
      <p:sp>
        <p:nvSpPr>
          <p:cNvPr id="3" name="Subtitle 2"/>
          <p:cNvSpPr>
            <a:spLocks noGrp="1"/>
          </p:cNvSpPr>
          <p:nvPr>
            <p:ph type="subTitle" idx="1"/>
          </p:nvPr>
        </p:nvSpPr>
        <p:spPr/>
        <p:txBody>
          <a:bodyPr/>
          <a:lstStyle/>
          <a:p>
            <a:r>
              <a:rPr lang="en-US" dirty="0" smtClean="0"/>
              <a:t>Simple Vibrating Systems</a:t>
            </a:r>
            <a:endParaRPr lang="en-US" dirty="0"/>
          </a:p>
        </p:txBody>
      </p:sp>
    </p:spTree>
    <p:extLst>
      <p:ext uri="{BB962C8B-B14F-4D97-AF65-F5344CB8AC3E}">
        <p14:creationId xmlns:p14="http://schemas.microsoft.com/office/powerpoint/2010/main" val="1584622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1413" y="0"/>
            <a:ext cx="9905998" cy="6858000"/>
          </a:xfrm>
        </p:spPr>
        <p:txBody>
          <a:bodyPr>
            <a:normAutofit/>
          </a:bodyPr>
          <a:lstStyle/>
          <a:p>
            <a:r>
              <a:rPr lang="en-US" u="sng" dirty="0" smtClean="0"/>
              <a:t>Restoring force</a:t>
            </a:r>
            <a:r>
              <a:rPr lang="en-US" dirty="0" smtClean="0"/>
              <a:t>: results from an object being displaced from point of equilibrium and is proportional to the displacement</a:t>
            </a:r>
          </a:p>
          <a:p>
            <a:r>
              <a:rPr lang="en-US" u="sng" dirty="0" smtClean="0"/>
              <a:t>Amplitude</a:t>
            </a:r>
            <a:r>
              <a:rPr lang="en-US" dirty="0" smtClean="0"/>
              <a:t>: distance from the equilibrium position to a point of maximum displacement</a:t>
            </a:r>
          </a:p>
          <a:p>
            <a:r>
              <a:rPr lang="en-US" u="sng" dirty="0" smtClean="0"/>
              <a:t>Cycle</a:t>
            </a:r>
            <a:r>
              <a:rPr lang="en-US" dirty="0" smtClean="0"/>
              <a:t>: one complete excursion from a point through both points of maximum displacement and back in the original direction</a:t>
            </a:r>
          </a:p>
          <a:p>
            <a:r>
              <a:rPr lang="en-US" u="sng" dirty="0" smtClean="0"/>
              <a:t>Period</a:t>
            </a:r>
            <a:r>
              <a:rPr lang="en-US" dirty="0" smtClean="0"/>
              <a:t>: time in seconds required for one cycle</a:t>
            </a:r>
          </a:p>
          <a:p>
            <a:r>
              <a:rPr lang="en-US" u="sng" dirty="0" smtClean="0"/>
              <a:t>Frequency</a:t>
            </a:r>
            <a:r>
              <a:rPr lang="en-US" dirty="0" smtClean="0"/>
              <a:t>: number of cycles performed in one second; proportional to the square root of the mass</a:t>
            </a:r>
          </a:p>
        </p:txBody>
      </p:sp>
    </p:spTree>
    <p:extLst>
      <p:ext uri="{BB962C8B-B14F-4D97-AF65-F5344CB8AC3E}">
        <p14:creationId xmlns:p14="http://schemas.microsoft.com/office/powerpoint/2010/main" val="1605372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1413" y="0"/>
            <a:ext cx="9905998" cy="6858000"/>
          </a:xfrm>
        </p:spPr>
        <p:txBody>
          <a:bodyPr>
            <a:normAutofit/>
          </a:bodyPr>
          <a:lstStyle/>
          <a:p>
            <a:r>
              <a:rPr lang="en-US" u="sng" dirty="0" smtClean="0"/>
              <a:t>Simple harmonic motion</a:t>
            </a:r>
            <a:r>
              <a:rPr lang="en-US" dirty="0" smtClean="0"/>
              <a:t>: oscillatory motion obtained when the restoring force is proportional to the displacement</a:t>
            </a:r>
          </a:p>
          <a:p>
            <a:r>
              <a:rPr lang="en-US" u="sng" dirty="0" smtClean="0"/>
              <a:t>Phase</a:t>
            </a:r>
            <a:r>
              <a:rPr lang="en-US" dirty="0" smtClean="0"/>
              <a:t>: fraction of a cycle that has been covered according to some starting point</a:t>
            </a:r>
          </a:p>
          <a:p>
            <a:r>
              <a:rPr lang="en-US" u="sng" dirty="0" smtClean="0"/>
              <a:t>Sinusoid</a:t>
            </a:r>
            <a:r>
              <a:rPr lang="en-US" dirty="0" smtClean="0"/>
              <a:t>: curve described by a perfect harmonic motion</a:t>
            </a:r>
          </a:p>
          <a:p>
            <a:r>
              <a:rPr lang="en-US" u="sng" dirty="0" smtClean="0"/>
              <a:t>Decay</a:t>
            </a:r>
            <a:r>
              <a:rPr lang="en-US" dirty="0" smtClean="0"/>
              <a:t>: gradual dissipation of energy into heat</a:t>
            </a:r>
          </a:p>
          <a:p>
            <a:r>
              <a:rPr lang="en-US" u="sng" dirty="0" smtClean="0"/>
              <a:t>Envelope</a:t>
            </a:r>
            <a:r>
              <a:rPr lang="en-US" dirty="0" smtClean="0"/>
              <a:t>: curve of decay consisting of an initial transient, steady state and decay</a:t>
            </a:r>
          </a:p>
          <a:p>
            <a:r>
              <a:rPr lang="en-US" u="sng" dirty="0" smtClean="0"/>
              <a:t>Damping resistance</a:t>
            </a:r>
            <a:r>
              <a:rPr lang="en-US" dirty="0" smtClean="0"/>
              <a:t>: part of the system that absorbs energy, such as friction with air</a:t>
            </a:r>
          </a:p>
        </p:txBody>
      </p:sp>
    </p:spTree>
    <p:extLst>
      <p:ext uri="{BB962C8B-B14F-4D97-AF65-F5344CB8AC3E}">
        <p14:creationId xmlns:p14="http://schemas.microsoft.com/office/powerpoint/2010/main" val="186901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Chapter three</a:t>
            </a:r>
            <a:endParaRPr lang="en-US" dirty="0"/>
          </a:p>
        </p:txBody>
      </p:sp>
      <p:sp>
        <p:nvSpPr>
          <p:cNvPr id="3" name="Subtitle 2"/>
          <p:cNvSpPr>
            <a:spLocks noGrp="1"/>
          </p:cNvSpPr>
          <p:nvPr>
            <p:ph type="subTitle" idx="1"/>
          </p:nvPr>
        </p:nvSpPr>
        <p:spPr/>
        <p:txBody>
          <a:bodyPr/>
          <a:lstStyle/>
          <a:p>
            <a:r>
              <a:rPr lang="en-US" dirty="0" smtClean="0"/>
              <a:t>Waves and Wave Propagation</a:t>
            </a:r>
            <a:endParaRPr lang="en-US" dirty="0"/>
          </a:p>
        </p:txBody>
      </p:sp>
    </p:spTree>
    <p:extLst>
      <p:ext uri="{BB962C8B-B14F-4D97-AF65-F5344CB8AC3E}">
        <p14:creationId xmlns:p14="http://schemas.microsoft.com/office/powerpoint/2010/main" val="55421806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emplate>Mesh</Template>
  <TotalTime>574</TotalTime>
  <Words>1922</Words>
  <Application>Microsoft Macintosh PowerPoint</Application>
  <PresentationFormat>Widescreen</PresentationFormat>
  <Paragraphs>185</Paragraphs>
  <Slides>40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Cambria Math</vt:lpstr>
      <vt:lpstr>Century Gothic</vt:lpstr>
      <vt:lpstr>Arial</vt:lpstr>
      <vt:lpstr>Mesh</vt:lpstr>
      <vt:lpstr>Chapter one</vt:lpstr>
      <vt:lpstr>PowerPoint Presentation</vt:lpstr>
      <vt:lpstr>PowerPoint Presentation</vt:lpstr>
      <vt:lpstr>PowerPoint Presentation</vt:lpstr>
      <vt:lpstr>PowerPoint Presentation</vt:lpstr>
      <vt:lpstr>Chapter two</vt:lpstr>
      <vt:lpstr>PowerPoint Presentation</vt:lpstr>
      <vt:lpstr>PowerPoint Presentation</vt:lpstr>
      <vt:lpstr>Chapter three</vt:lpstr>
      <vt:lpstr>PowerPoint Presentation</vt:lpstr>
      <vt:lpstr>PowerPoint Presentation</vt:lpstr>
      <vt:lpstr>PowerPoint Presentation</vt:lpstr>
      <vt:lpstr>PowerPoint Presentation</vt:lpstr>
      <vt:lpstr>PowerPoint Presentation</vt:lpstr>
      <vt:lpstr>Chapter FOUR</vt:lpstr>
      <vt:lpstr>PowerPoint Presentation</vt:lpstr>
      <vt:lpstr>PowerPoint Presentation</vt:lpstr>
      <vt:lpstr>PowerPoint Presentation</vt:lpstr>
      <vt:lpstr>PowerPoint Presentation</vt:lpstr>
      <vt:lpstr>PowerPoint Presentation</vt:lpstr>
      <vt:lpstr>Chapter Five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SIX</vt:lpstr>
      <vt:lpstr>PowerPoint Presentation</vt:lpstr>
      <vt:lpstr>PowerPoint Presentation</vt:lpstr>
      <vt:lpstr>PowerPoint Presentation</vt:lpstr>
      <vt:lpstr>PowerPoint Presentation</vt:lpstr>
      <vt:lpstr>Chapter Seven</vt:lpstr>
      <vt:lpstr>PowerPoint Presentation</vt:lpstr>
      <vt:lpstr>PowerPoint Presentation</vt:lpstr>
      <vt:lpstr>Chapter eight</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one</dc:title>
  <dc:creator>Vieira Damiani, Luis F</dc:creator>
  <cp:lastModifiedBy>Vieira Damiani, Luis F</cp:lastModifiedBy>
  <cp:revision>91</cp:revision>
  <dcterms:created xsi:type="dcterms:W3CDTF">2015-08-30T17:11:42Z</dcterms:created>
  <dcterms:modified xsi:type="dcterms:W3CDTF">2015-11-30T03:55:40Z</dcterms:modified>
</cp:coreProperties>
</file>